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5"/>
  </p:sldMasterIdLst>
  <p:notesMasterIdLst>
    <p:notesMasterId r:id="rId34"/>
  </p:notesMasterIdLst>
  <p:sldIdLst>
    <p:sldId id="256" r:id="rId6"/>
    <p:sldId id="363" r:id="rId7"/>
    <p:sldId id="281" r:id="rId8"/>
    <p:sldId id="365" r:id="rId9"/>
    <p:sldId id="364" r:id="rId10"/>
    <p:sldId id="266" r:id="rId11"/>
    <p:sldId id="257" r:id="rId12"/>
    <p:sldId id="258" r:id="rId13"/>
    <p:sldId id="259" r:id="rId14"/>
    <p:sldId id="260" r:id="rId15"/>
    <p:sldId id="261" r:id="rId16"/>
    <p:sldId id="366" r:id="rId17"/>
    <p:sldId id="285" r:id="rId18"/>
    <p:sldId id="262" r:id="rId19"/>
    <p:sldId id="268" r:id="rId20"/>
    <p:sldId id="265" r:id="rId21"/>
    <p:sldId id="269" r:id="rId22"/>
    <p:sldId id="270" r:id="rId23"/>
    <p:sldId id="271" r:id="rId24"/>
    <p:sldId id="273" r:id="rId25"/>
    <p:sldId id="272" r:id="rId26"/>
    <p:sldId id="278" r:id="rId27"/>
    <p:sldId id="279" r:id="rId28"/>
    <p:sldId id="280" r:id="rId29"/>
    <p:sldId id="275" r:id="rId30"/>
    <p:sldId id="276" r:id="rId31"/>
    <p:sldId id="277" r:id="rId32"/>
    <p:sldId id="284"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74119E2-914C-4D8B-9031-45AA6E8B06FE}">
          <p14:sldIdLst>
            <p14:sldId id="256"/>
            <p14:sldId id="363"/>
            <p14:sldId id="281"/>
            <p14:sldId id="365"/>
            <p14:sldId id="364"/>
          </p14:sldIdLst>
        </p14:section>
        <p14:section name="Patient Persona" id="{762C6F34-9FD8-436E-AE00-3E3FCA9D19B4}">
          <p14:sldIdLst>
            <p14:sldId id="266"/>
            <p14:sldId id="257"/>
            <p14:sldId id="258"/>
            <p14:sldId id="259"/>
            <p14:sldId id="260"/>
            <p14:sldId id="261"/>
            <p14:sldId id="366"/>
            <p14:sldId id="285"/>
            <p14:sldId id="262"/>
            <p14:sldId id="268"/>
            <p14:sldId id="265"/>
            <p14:sldId id="269"/>
            <p14:sldId id="270"/>
          </p14:sldIdLst>
        </p14:section>
        <p14:section name="CM/SW Persona" id="{BCF3BE3D-C01C-40D9-8ABA-710762DD9F70}">
          <p14:sldIdLst>
            <p14:sldId id="271"/>
            <p14:sldId id="273"/>
            <p14:sldId id="272"/>
          </p14:sldIdLst>
        </p14:section>
        <p14:section name="Provider Persona" id="{BCE40AC3-FC91-42CD-A84B-CF73AF9C8E86}">
          <p14:sldIdLst>
            <p14:sldId id="278"/>
            <p14:sldId id="279"/>
            <p14:sldId id="280"/>
          </p14:sldIdLst>
        </p14:section>
        <p14:section name="Payor Persona" id="{44B65789-830B-4B3E-A03D-E3E9061A9923}">
          <p14:sldIdLst>
            <p14:sldId id="275"/>
            <p14:sldId id="276"/>
            <p14:sldId id="277"/>
          </p14:sldIdLst>
        </p14:section>
        <p14:section name="Data Elements" id="{4BF6DB57-5C3C-4CF6-BFD5-F47264A025F4}">
          <p14:sldIdLst>
            <p14:sldId id="284"/>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Hill" initials="DH" lastIdx="4" clrIdx="0">
    <p:extLst>
      <p:ext uri="{19B8F6BF-5375-455C-9EA6-DF929625EA0E}">
        <p15:presenceInfo xmlns:p15="http://schemas.microsoft.com/office/powerpoint/2012/main" userId="David Hill" providerId="None"/>
      </p:ext>
    </p:extLst>
  </p:cmAuthor>
  <p:cmAuthor id="2" name="Rizvi, Siama" initials="RS" lastIdx="3" clrIdx="1">
    <p:extLst>
      <p:ext uri="{19B8F6BF-5375-455C-9EA6-DF929625EA0E}">
        <p15:presenceInfo xmlns:p15="http://schemas.microsoft.com/office/powerpoint/2012/main" userId="S::RIZVI@MITRE.ORG::a30a8b9a-5391-4b15-b2e0-f92c41bca009" providerId="AD"/>
      </p:ext>
    </p:extLst>
  </p:cmAuthor>
  <p:cmAuthor id="3" name="Skopac, Jessica S" initials="SJS" lastIdx="5" clrIdx="2">
    <p:extLst>
      <p:ext uri="{19B8F6BF-5375-455C-9EA6-DF929625EA0E}">
        <p15:presenceInfo xmlns:p15="http://schemas.microsoft.com/office/powerpoint/2012/main" userId="S::JSKOPAC@MITRE.ORG::634fd837-4742-4121-9b4d-8524b41d1858" providerId="AD"/>
      </p:ext>
    </p:extLst>
  </p:cmAuthor>
  <p:cmAuthor id="4" name="Beth Connor" initials="BC" lastIdx="2" clrIdx="3">
    <p:extLst>
      <p:ext uri="{19B8F6BF-5375-455C-9EA6-DF929625EA0E}">
        <p15:presenceInfo xmlns:p15="http://schemas.microsoft.com/office/powerpoint/2012/main" userId="S-1-5-21-4095628063-3556742122-3606576086-14051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51" autoAdjust="0"/>
    <p:restoredTop sz="81390" autoAdjust="0"/>
  </p:normalViewPr>
  <p:slideViewPr>
    <p:cSldViewPr snapToGrid="0">
      <p:cViewPr>
        <p:scale>
          <a:sx n="100" d="100"/>
          <a:sy n="100" d="100"/>
        </p:scale>
        <p:origin x="144" y="152"/>
      </p:cViewPr>
      <p:guideLst/>
    </p:cSldViewPr>
  </p:slideViewPr>
  <p:outlineViewPr>
    <p:cViewPr>
      <p:scale>
        <a:sx n="33" d="100"/>
        <a:sy n="33" d="100"/>
      </p:scale>
      <p:origin x="0" y="-3892"/>
    </p:cViewPr>
  </p:outlineViewPr>
  <p:notesTextViewPr>
    <p:cViewPr>
      <p:scale>
        <a:sx n="1" d="1"/>
        <a:sy n="1" d="1"/>
      </p:scale>
      <p:origin x="0" y="0"/>
    </p:cViewPr>
  </p:notesTextViewPr>
  <p:sorterViewPr>
    <p:cViewPr>
      <p:scale>
        <a:sx n="100" d="100"/>
        <a:sy n="100" d="100"/>
      </p:scale>
      <p:origin x="0" y="-192"/>
    </p:cViewPr>
  </p:sorterViewPr>
  <p:notesViewPr>
    <p:cSldViewPr snapToGrid="0">
      <p:cViewPr varScale="1">
        <p:scale>
          <a:sx n="50" d="100"/>
          <a:sy n="50" d="100"/>
        </p:scale>
        <p:origin x="2476" y="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commentAuthors" Target="commentAuthors.xml"/><Relationship Id="rId8" Type="http://schemas.openxmlformats.org/officeDocument/2006/relationships/slide" Target="slides/slide3.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E5D2C50B-3727-4505-B286-55080F92CFDD}">
      <dgm:prSet phldrT="[Text]"/>
      <dgm:spPr/>
      <dgm:t>
        <a:bodyPr/>
        <a:lstStyle/>
        <a:p>
          <a:endParaRPr lang="en-US" dirty="0"/>
        </a:p>
      </dgm:t>
      <dgm:extLst/>
    </dgm:pt>
    <dgm:pt modelId="{6D6B9FE4-96D5-4CBB-947B-0F4DA17FA542}" type="parTrans" cxnId="{9700DF1F-4BAF-4531-AD79-05B28CB8E7A7}">
      <dgm:prSet/>
      <dgm:spPr/>
      <dgm:t>
        <a:bodyPr/>
        <a:lstStyle/>
        <a:p>
          <a:endParaRPr lang="en-US"/>
        </a:p>
      </dgm:t>
    </dgm:pt>
    <dgm:pt modelId="{62A10BCC-9BEC-4BC1-AD73-CBB9DCF88BAF}" type="sibTrans" cxnId="{9700DF1F-4BAF-4531-AD79-05B28CB8E7A7}">
      <dgm:prSet/>
      <dgm:spPr/>
      <dgm:t>
        <a:bodyPr/>
        <a:lstStyle/>
        <a:p>
          <a:endParaRPr lang="en-US"/>
        </a:p>
      </dgm:t>
    </dgm:pt>
    <dgm:pt modelId="{C986A375-F5C2-448C-ADA7-1649FCEF2A96}">
      <dgm:prSet/>
      <dgm:spPr/>
      <dgm:t>
        <a:bodyPr/>
        <a:lstStyle/>
        <a:p>
          <a:r>
            <a:rPr lang="en-US" dirty="0"/>
            <a:t>Will I be able to walk independently with a cane again</a:t>
          </a:r>
          <a:r>
            <a:rPr lang="en-US" dirty="0">
              <a:solidFill>
                <a:schemeClr val="tx1"/>
              </a:solidFill>
            </a:rPr>
            <a:t>?</a:t>
          </a:r>
          <a:r>
            <a:rPr lang="en-US" dirty="0"/>
            <a:t> </a:t>
          </a:r>
        </a:p>
      </dgm:t>
    </dgm:pt>
    <dgm:pt modelId="{B9D89ABC-384C-484B-B5BF-C7BA7011E393}" type="parTrans" cxnId="{54CBB36D-120F-4512-BDF5-80A9E12CD339}">
      <dgm:prSet/>
      <dgm:spPr/>
      <dgm:t>
        <a:bodyPr/>
        <a:lstStyle/>
        <a:p>
          <a:endParaRPr lang="en-US"/>
        </a:p>
      </dgm:t>
    </dgm:pt>
    <dgm:pt modelId="{701571D6-A43D-4DBD-84BB-A4DD47DD768B}" type="sibTrans" cxnId="{54CBB36D-120F-4512-BDF5-80A9E12CD339}">
      <dgm:prSet/>
      <dgm:spPr/>
      <dgm:t>
        <a:bodyPr/>
        <a:lstStyle/>
        <a:p>
          <a:endParaRPr lang="en-US"/>
        </a:p>
      </dgm:t>
    </dgm:pt>
    <dgm:pt modelId="{93F62B90-18AA-49B9-8D9A-7194CF55A33C}">
      <dgm:prSet/>
      <dgm:spPr/>
      <dgm:t>
        <a:bodyPr/>
        <a:lstStyle/>
        <a:p>
          <a:r>
            <a:rPr lang="en-US" dirty="0">
              <a:solidFill>
                <a:schemeClr val="tx1"/>
              </a:solidFill>
            </a:rPr>
            <a:t>What will my quality of life be? (Will I be independent in ADLs?)</a:t>
          </a:r>
        </a:p>
      </dgm:t>
    </dgm:pt>
    <dgm:pt modelId="{48547848-84B1-4383-9BC6-8F67CE780DA0}" type="parTrans" cxnId="{F37336CF-02F9-4B50-A452-29580A3D76C1}">
      <dgm:prSet/>
      <dgm:spPr/>
      <dgm:t>
        <a:bodyPr/>
        <a:lstStyle/>
        <a:p>
          <a:endParaRPr lang="en-US"/>
        </a:p>
      </dgm:t>
    </dgm:pt>
    <dgm:pt modelId="{9A4E5B5F-8E90-49AF-9E83-8EF25C7E46EC}" type="sibTrans" cxnId="{F37336CF-02F9-4B50-A452-29580A3D76C1}">
      <dgm:prSet/>
      <dgm:spPr/>
      <dgm:t>
        <a:bodyPr/>
        <a:lstStyle/>
        <a:p>
          <a:endParaRPr lang="en-US"/>
        </a:p>
      </dgm:t>
    </dgm:pt>
    <dgm:pt modelId="{E5FB6CCB-08E4-4AB4-B1C2-596C973127DF}">
      <dgm:prSet/>
      <dgm:spPr/>
      <dgm:t>
        <a:bodyPr/>
        <a:lstStyle/>
        <a:p>
          <a:r>
            <a:rPr lang="en-US" dirty="0"/>
            <a:t>Will the SNF be able to help me reach </a:t>
          </a:r>
          <a:r>
            <a:rPr lang="en-US" dirty="0">
              <a:solidFill>
                <a:schemeClr val="tx1"/>
              </a:solidFill>
            </a:rPr>
            <a:t>my</a:t>
          </a:r>
          <a:r>
            <a:rPr lang="en-US" dirty="0"/>
            <a:t> functional goals?</a:t>
          </a:r>
        </a:p>
      </dgm:t>
    </dgm:pt>
    <dgm:pt modelId="{971D27A2-B398-4D45-8FAB-1870BD4E5322}" type="parTrans" cxnId="{49FB1BD3-90B2-43C7-B796-A60F253E63DC}">
      <dgm:prSet/>
      <dgm:spPr/>
      <dgm:t>
        <a:bodyPr/>
        <a:lstStyle/>
        <a:p>
          <a:endParaRPr lang="en-US"/>
        </a:p>
      </dgm:t>
    </dgm:pt>
    <dgm:pt modelId="{E386F66C-B0FB-4042-BB83-73306C7D453A}" type="sibTrans" cxnId="{49FB1BD3-90B2-43C7-B796-A60F253E63DC}">
      <dgm:prSet/>
      <dgm:spPr/>
      <dgm:t>
        <a:bodyPr/>
        <a:lstStyle/>
        <a:p>
          <a:endParaRPr lang="en-US"/>
        </a:p>
      </dgm:t>
    </dgm:pt>
    <dgm:pt modelId="{285DAA7E-5882-4C0F-B57A-DE05236A5E73}">
      <dgm:prSet/>
      <dgm:spPr/>
      <dgm:t>
        <a:bodyPr/>
        <a:lstStyle/>
        <a:p>
          <a:r>
            <a:rPr lang="en-US" dirty="0">
              <a:solidFill>
                <a:schemeClr val="tx1"/>
              </a:solidFill>
            </a:rPr>
            <a:t>How will I maintain my health once I am at home?</a:t>
          </a:r>
        </a:p>
      </dgm:t>
    </dgm:pt>
    <dgm:pt modelId="{A7AFB509-1364-4A0A-9545-288319B54732}" type="parTrans" cxnId="{A174E662-E191-4E97-A8DD-E04CAB6E4A06}">
      <dgm:prSet/>
      <dgm:spPr/>
      <dgm:t>
        <a:bodyPr/>
        <a:lstStyle/>
        <a:p>
          <a:endParaRPr lang="en-US"/>
        </a:p>
      </dgm:t>
    </dgm:pt>
    <dgm:pt modelId="{0233B4C1-F2EA-4B9B-96C7-A9C5BB8A7CAB}" type="sibTrans" cxnId="{A174E662-E191-4E97-A8DD-E04CAB6E4A06}">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custLinFactNeighborX="6" custLinFactNeighborY="-541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custLinFactNeighborX="7556" custLinFactNeighborY="-590"/>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C4D3A417-5CA7-419B-9EC2-F2BF029C9AED}" type="presOf" srcId="{285DAA7E-5882-4C0F-B57A-DE05236A5E73}" destId="{621731F6-F960-4B85-B271-72A950A2E7E4}" srcOrd="1" destOrd="0" presId="urn:microsoft.com/office/officeart/2005/8/layout/matrix1"/>
    <dgm:cxn modelId="{8D3CBA1E-FA0D-4D34-90FC-2891DA0F6837}" type="presOf" srcId="{285DAA7E-5882-4C0F-B57A-DE05236A5E73}" destId="{ECF033EE-B942-4582-B7CC-5526B9D06359}" srcOrd="0" destOrd="0" presId="urn:microsoft.com/office/officeart/2005/8/layout/matrix1"/>
    <dgm:cxn modelId="{9700DF1F-4BAF-4531-AD79-05B28CB8E7A7}" srcId="{439B15D0-EFB0-4705-8084-B706DCC2A44C}" destId="{E5D2C50B-3727-4505-B286-55080F92CFDD}" srcOrd="1" destOrd="0" parTransId="{6D6B9FE4-96D5-4CBB-947B-0F4DA17FA542}" sibTransId="{62A10BCC-9BEC-4BC1-AD73-CBB9DCF88BAF}"/>
    <dgm:cxn modelId="{6E818931-2886-433A-AA44-8DC58BE6FEA0}" type="presOf" srcId="{439B15D0-EFB0-4705-8084-B706DCC2A44C}" destId="{49B800B0-B6F8-414F-93DA-7C6DF5DFC742}" srcOrd="0" destOrd="0" presId="urn:microsoft.com/office/officeart/2005/8/layout/matrix1"/>
    <dgm:cxn modelId="{66C5FE49-1A44-422B-999B-4AD38EEB972C}" type="presOf" srcId="{C986A375-F5C2-448C-ADA7-1649FCEF2A96}" destId="{5CB0EFC0-245A-4685-8DF1-C173393338EF}" srcOrd="1" destOrd="0" presId="urn:microsoft.com/office/officeart/2005/8/layout/matrix1"/>
    <dgm:cxn modelId="{8DC03C5A-BF31-4F3D-BEBC-4516D70AC2EF}" type="presOf" srcId="{E5FB6CCB-08E4-4AB4-B1C2-596C973127DF}" destId="{42EFDF1F-CF12-43EA-9D23-DE70CD4F2D61}" srcOrd="0" destOrd="0" presId="urn:microsoft.com/office/officeart/2005/8/layout/matrix1"/>
    <dgm:cxn modelId="{A174E662-E191-4E97-A8DD-E04CAB6E4A06}" srcId="{6412D220-34B3-45FB-A1E9-A5BAC20B6275}" destId="{285DAA7E-5882-4C0F-B57A-DE05236A5E73}" srcOrd="3" destOrd="0" parTransId="{A7AFB509-1364-4A0A-9545-288319B54732}" sibTransId="{0233B4C1-F2EA-4B9B-96C7-A9C5BB8A7CAB}"/>
    <dgm:cxn modelId="{54CBB36D-120F-4512-BDF5-80A9E12CD339}" srcId="{6412D220-34B3-45FB-A1E9-A5BAC20B6275}" destId="{C986A375-F5C2-448C-ADA7-1649FCEF2A96}" srcOrd="0" destOrd="0" parTransId="{B9D89ABC-384C-484B-B5BF-C7BA7011E393}" sibTransId="{701571D6-A43D-4DBD-84BB-A4DD47DD768B}"/>
    <dgm:cxn modelId="{AF493D9A-2C08-43B3-A808-980764AA934D}" type="presOf" srcId="{93F62B90-18AA-49B9-8D9A-7194CF55A33C}" destId="{92345AC2-69CB-4185-9BEF-2417CBB3275F}" srcOrd="1" destOrd="0" presId="urn:microsoft.com/office/officeart/2005/8/layout/matrix1"/>
    <dgm:cxn modelId="{822B70A1-0924-4214-94CC-1ECF0090A8AC}" type="presOf" srcId="{93F62B90-18AA-49B9-8D9A-7194CF55A33C}" destId="{4E0607B3-0939-4B63-BACF-48486BA483FE}" srcOrd="0" destOrd="0" presId="urn:microsoft.com/office/officeart/2005/8/layout/matrix1"/>
    <dgm:cxn modelId="{443725CA-DEFF-410D-B148-FDFD2083880C}" type="presOf" srcId="{C986A375-F5C2-448C-ADA7-1649FCEF2A96}" destId="{1D3BD08B-9F73-4967-B6CC-953DA48F001D}" srcOrd="0"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C48030CE-EA17-4186-BDE8-53793B55BDEB}" type="presOf" srcId="{E5FB6CCB-08E4-4AB4-B1C2-596C973127DF}" destId="{F932F2D5-049C-49AE-9A26-B1A163BA68A4}" srcOrd="1" destOrd="0" presId="urn:microsoft.com/office/officeart/2005/8/layout/matrix1"/>
    <dgm:cxn modelId="{F37336CF-02F9-4B50-A452-29580A3D76C1}" srcId="{6412D220-34B3-45FB-A1E9-A5BAC20B6275}" destId="{93F62B90-18AA-49B9-8D9A-7194CF55A33C}" srcOrd="1" destOrd="0" parTransId="{48547848-84B1-4383-9BC6-8F67CE780DA0}" sibTransId="{9A4E5B5F-8E90-49AF-9E83-8EF25C7E46EC}"/>
    <dgm:cxn modelId="{49FB1BD3-90B2-43C7-B796-A60F253E63DC}" srcId="{6412D220-34B3-45FB-A1E9-A5BAC20B6275}" destId="{E5FB6CCB-08E4-4AB4-B1C2-596C973127DF}" srcOrd="2" destOrd="0" parTransId="{971D27A2-B398-4D45-8FAB-1870BD4E5322}" sibTransId="{E386F66C-B0FB-4042-BB83-73306C7D453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r>
            <a:rPr lang="en-US" dirty="0">
              <a:solidFill>
                <a:schemeClr val="tx1"/>
              </a:solidFill>
            </a:rPr>
            <a:t>How can I support Mom if she doesn’t communicate all of her healthcare information to me?</a:t>
          </a: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B5443BBC-F966-400B-A170-4A251ADD9730}">
      <dgm:prSet phldrT="[Text]"/>
      <dgm:spPr/>
      <dgm:t>
        <a:bodyPr/>
        <a:lstStyle/>
        <a:p>
          <a:r>
            <a:rPr lang="en-US" dirty="0"/>
            <a:t>Will the </a:t>
          </a:r>
          <a:r>
            <a:rPr lang="en-US" dirty="0">
              <a:solidFill>
                <a:schemeClr val="tx1"/>
              </a:solidFill>
            </a:rPr>
            <a:t>providers know </a:t>
          </a:r>
          <a:r>
            <a:rPr lang="en-US" dirty="0"/>
            <a:t>to contact and discuss Mom’s condition &amp; progress with me?</a:t>
          </a:r>
        </a:p>
      </dgm:t>
      <dgm:extLst>
        <a:ext uri="{E40237B7-FDA0-4F09-8148-C483321AD2D9}">
          <dgm14:cNvPr xmlns:dgm14="http://schemas.microsoft.com/office/drawing/2010/diagram" id="0" name="" descr="If I am unexpectedly admitted to the hospital, how will they know that I have advance directives and what they are?&#10;"/>
        </a:ext>
      </dgm:extLst>
    </dgm:pt>
    <dgm:pt modelId="{695E93F9-6289-4F55-B842-77AED2A15A63}" type="parTrans" cxnId="{08BB558E-7CEE-43DC-9EDB-C7858B27BDE3}">
      <dgm:prSet/>
      <dgm:spPr/>
      <dgm:t>
        <a:bodyPr/>
        <a:lstStyle/>
        <a:p>
          <a:endParaRPr lang="en-US"/>
        </a:p>
      </dgm:t>
    </dgm:pt>
    <dgm:pt modelId="{2103C691-DF41-442A-90D8-714136C88A0A}" type="sibTrans" cxnId="{08BB558E-7CEE-43DC-9EDB-C7858B27BDE3}">
      <dgm:prSet/>
      <dgm:spPr/>
      <dgm:t>
        <a:bodyPr/>
        <a:lstStyle/>
        <a:p>
          <a:endParaRPr lang="en-US"/>
        </a:p>
      </dgm:t>
    </dgm:pt>
    <dgm:pt modelId="{3A56B165-56A2-4CC3-A830-D0C8EFD47F75}">
      <dgm:prSet phldrT="[Text]"/>
      <dgm:spPr/>
      <dgm:t>
        <a:bodyPr/>
        <a:lstStyle/>
        <a:p>
          <a:r>
            <a:rPr lang="en-US" dirty="0"/>
            <a:t>How will I know if Mom has made any changes to her goals?</a:t>
          </a:r>
        </a:p>
      </dgm:t>
      <dgm:extLst>
        <a:ext uri="{E40237B7-FDA0-4F09-8148-C483321AD2D9}">
          <dgm14:cNvPr xmlns:dgm14="http://schemas.microsoft.com/office/drawing/2010/diagram" id="0" name="" descr="Do I need to provide a copy of my advance directives to all my healthcare providers? &#10;"/>
        </a:ext>
      </dgm:extLst>
    </dgm:pt>
    <dgm:pt modelId="{08CF34B3-A57C-42F9-9062-EF3D5A79F115}" type="parTrans" cxnId="{87F65D2A-AC5A-455E-BB0C-C14279AAD3DD}">
      <dgm:prSet/>
      <dgm:spPr/>
      <dgm:t>
        <a:bodyPr/>
        <a:lstStyle/>
        <a:p>
          <a:endParaRPr lang="en-US"/>
        </a:p>
      </dgm:t>
    </dgm:pt>
    <dgm:pt modelId="{A567390E-B05F-4104-BB2E-F7A13DFF61EE}" type="sibTrans" cxnId="{87F65D2A-AC5A-455E-BB0C-C14279AAD3DD}">
      <dgm:prSet/>
      <dgm:spPr/>
      <dgm:t>
        <a:bodyPr/>
        <a:lstStyle/>
        <a:p>
          <a:endParaRPr lang="en-US"/>
        </a:p>
      </dgm:t>
    </dgm:pt>
    <dgm:pt modelId="{C14DEA9D-4157-41C2-9AED-2E0F3E518EEB}">
      <dgm:prSet phldrT="[Text]"/>
      <dgm:spPr/>
      <dgm:t>
        <a:bodyPr/>
        <a:lstStyle/>
        <a:p>
          <a:r>
            <a:rPr lang="en-US" dirty="0"/>
            <a:t>Will Mom be able to manage her own </a:t>
          </a:r>
          <a:r>
            <a:rPr lang="en-US" dirty="0">
              <a:solidFill>
                <a:schemeClr val="tx1"/>
              </a:solidFill>
            </a:rPr>
            <a:t>healthcare needs (</a:t>
          </a:r>
          <a:r>
            <a:rPr lang="en-US" dirty="0"/>
            <a:t>transportation to appointments) once she leaves the SNF?</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52D00221-0247-4507-B9D4-4939DBAF5401}" type="presOf" srcId="{3A56B165-56A2-4CC3-A830-D0C8EFD47F75}" destId="{621731F6-F960-4B85-B271-72A950A2E7E4}" srcOrd="1" destOrd="0" presId="urn:microsoft.com/office/officeart/2005/8/layout/matrix1"/>
    <dgm:cxn modelId="{87F65D2A-AC5A-455E-BB0C-C14279AAD3DD}" srcId="{6412D220-34B3-45FB-A1E9-A5BAC20B6275}" destId="{3A56B165-56A2-4CC3-A830-D0C8EFD47F75}" srcOrd="3" destOrd="0" parTransId="{08CF34B3-A57C-42F9-9062-EF3D5A79F115}" sibTransId="{A567390E-B05F-4104-BB2E-F7A13DFF61EE}"/>
    <dgm:cxn modelId="{6E818931-2886-433A-AA44-8DC58BE6FEA0}" type="presOf" srcId="{439B15D0-EFB0-4705-8084-B706DCC2A44C}" destId="{49B800B0-B6F8-414F-93DA-7C6DF5DFC742}" srcOrd="0" destOrd="0" presId="urn:microsoft.com/office/officeart/2005/8/layout/matrix1"/>
    <dgm:cxn modelId="{5C3FDA35-9833-487F-80AB-26D3CD6561D0}" type="presOf" srcId="{B5443BBC-F966-400B-A170-4A251ADD9730}" destId="{42EFDF1F-CF12-43EA-9D23-DE70CD4F2D61}" srcOrd="0" destOrd="0" presId="urn:microsoft.com/office/officeart/2005/8/layout/matrix1"/>
    <dgm:cxn modelId="{4A227557-BDE5-411C-92AA-6EB0F9360D0A}" type="presOf" srcId="{8AF57543-4512-4656-B6AB-D3A86AAEFB6C}" destId="{5CB0EFC0-245A-4685-8DF1-C173393338EF}" srcOrd="1" destOrd="0" presId="urn:microsoft.com/office/officeart/2005/8/layout/matrix1"/>
    <dgm:cxn modelId="{6D2C1863-6B1D-4767-8DE7-3BC244060098}" type="presOf" srcId="{3A56B165-56A2-4CC3-A830-D0C8EFD47F75}" destId="{ECF033EE-B942-4582-B7CC-5526B9D06359}"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08BB558E-7CEE-43DC-9EDB-C7858B27BDE3}" srcId="{6412D220-34B3-45FB-A1E9-A5BAC20B6275}" destId="{B5443BBC-F966-400B-A170-4A251ADD9730}" srcOrd="2" destOrd="0" parTransId="{695E93F9-6289-4F55-B842-77AED2A15A63}" sibTransId="{2103C691-DF41-442A-90D8-714136C88A0A}"/>
    <dgm:cxn modelId="{7BD1D195-CAA7-4D7A-BFD2-21341B7DFE16}" type="presOf" srcId="{8AF57543-4512-4656-B6AB-D3A86AAEFB6C}" destId="{1D3BD08B-9F73-4967-B6CC-953DA48F001D}" srcOrd="0" destOrd="0" presId="urn:microsoft.com/office/officeart/2005/8/layout/matrix1"/>
    <dgm:cxn modelId="{BFA441B1-44B4-4897-B23B-0267E45841A5}" type="presOf" srcId="{C14DEA9D-4157-41C2-9AED-2E0F3E518EEB}" destId="{92345AC2-69CB-4185-9BEF-2417CBB3275F}" srcOrd="1" destOrd="0" presId="urn:microsoft.com/office/officeart/2005/8/layout/matrix1"/>
    <dgm:cxn modelId="{468BBCC0-6A54-4850-B711-A9026E65DFF6}" type="presOf" srcId="{B5443BBC-F966-400B-A170-4A251ADD9730}" destId="{F932F2D5-049C-49AE-9A26-B1A163BA68A4}"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endParaRPr lang="en-US" dirty="0">
            <a:solidFill>
              <a:schemeClr val="tx1"/>
            </a:solidFill>
          </a:endParaRP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C14DEA9D-4157-41C2-9AED-2E0F3E518EEB}">
      <dgm:prSet phldrT="[Text]"/>
      <dgm:spPr/>
      <dgm:t>
        <a:bodyPr/>
        <a:lstStyle/>
        <a:p>
          <a:r>
            <a:rPr lang="en-US" dirty="0">
              <a:solidFill>
                <a:schemeClr val="tx1"/>
              </a:solidFill>
            </a:rPr>
            <a:t>Will the SNF have the correct information about Ms. Smith’s functional goals and communicate progress toward goals to the family?</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FDF6814A-8A8A-43F1-80F4-2A050450C5B8}">
      <dgm:prSet/>
      <dgm:spPr/>
      <dgm:t>
        <a:bodyPr/>
        <a:lstStyle/>
        <a:p>
          <a:r>
            <a:rPr lang="en-US" dirty="0">
              <a:solidFill>
                <a:schemeClr val="tx1"/>
              </a:solidFill>
            </a:rPr>
            <a:t>Since Ms. Smith has limited social support, w</a:t>
          </a:r>
          <a:r>
            <a:rPr lang="en-US" dirty="0"/>
            <a:t>ill family be able to support Ms. Smith once she is home or will patient need home care services?</a:t>
          </a:r>
        </a:p>
      </dgm:t>
    </dgm:pt>
    <dgm:pt modelId="{8F554A48-36B5-4620-8C4F-00F8B0180896}" type="parTrans" cxnId="{7233B933-F290-4918-A3A0-0783BD317B02}">
      <dgm:prSet/>
      <dgm:spPr/>
      <dgm:t>
        <a:bodyPr/>
        <a:lstStyle/>
        <a:p>
          <a:endParaRPr lang="en-US"/>
        </a:p>
      </dgm:t>
    </dgm:pt>
    <dgm:pt modelId="{F5E49325-AF3E-4F39-B027-C2FAB8923F54}" type="sibTrans" cxnId="{7233B933-F290-4918-A3A0-0783BD317B02}">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6E818931-2886-433A-AA44-8DC58BE6FEA0}" type="presOf" srcId="{439B15D0-EFB0-4705-8084-B706DCC2A44C}" destId="{49B800B0-B6F8-414F-93DA-7C6DF5DFC742}" srcOrd="0" destOrd="0" presId="urn:microsoft.com/office/officeart/2005/8/layout/matrix1"/>
    <dgm:cxn modelId="{7233B933-F290-4918-A3A0-0783BD317B02}" srcId="{6412D220-34B3-45FB-A1E9-A5BAC20B6275}" destId="{FDF6814A-8A8A-43F1-80F4-2A050450C5B8}" srcOrd="2" destOrd="0" parTransId="{8F554A48-36B5-4620-8C4F-00F8B0180896}" sibTransId="{F5E49325-AF3E-4F39-B027-C2FAB8923F54}"/>
    <dgm:cxn modelId="{4A227557-BDE5-411C-92AA-6EB0F9360D0A}" type="presOf" srcId="{8AF57543-4512-4656-B6AB-D3A86AAEFB6C}" destId="{5CB0EFC0-245A-4685-8DF1-C173393338EF}" srcOrd="1" destOrd="0" presId="urn:microsoft.com/office/officeart/2005/8/layout/matrix1"/>
    <dgm:cxn modelId="{0F733D6C-3DA6-455D-9BD1-A2BAD1246B25}" type="presOf" srcId="{FDF6814A-8A8A-43F1-80F4-2A050450C5B8}" destId="{42EFDF1F-CF12-43EA-9D23-DE70CD4F2D61}"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7BD1D195-CAA7-4D7A-BFD2-21341B7DFE16}" type="presOf" srcId="{8AF57543-4512-4656-B6AB-D3A86AAEFB6C}" destId="{1D3BD08B-9F73-4967-B6CC-953DA48F001D}" srcOrd="0" destOrd="0" presId="urn:microsoft.com/office/officeart/2005/8/layout/matrix1"/>
    <dgm:cxn modelId="{BFA441B1-44B4-4897-B23B-0267E45841A5}" type="presOf" srcId="{C14DEA9D-4157-41C2-9AED-2E0F3E518EEB}" destId="{92345AC2-69CB-4185-9BEF-2417CBB3275F}"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A19849CB-FA0D-4748-A4C2-9A4C3DC636EB}" type="presOf" srcId="{FDF6814A-8A8A-43F1-80F4-2A050450C5B8}" destId="{F932F2D5-049C-49AE-9A26-B1A163BA68A4}" srcOrd="1"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endParaRPr lang="en-US" dirty="0">
            <a:solidFill>
              <a:schemeClr val="tx1"/>
            </a:solidFill>
          </a:endParaRP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C14DEA9D-4157-41C2-9AED-2E0F3E518EEB}">
      <dgm:prSet phldrT="[Text]"/>
      <dgm:spPr/>
      <dgm:t>
        <a:bodyPr/>
        <a:lstStyle/>
        <a:p>
          <a:r>
            <a:rPr lang="en-US" dirty="0">
              <a:solidFill>
                <a:schemeClr val="tx1"/>
              </a:solidFill>
            </a:rPr>
            <a:t>Will Post Acute Care (PAC) have the correct information about the surgery, activity restrictions, and medication list?</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FDF6814A-8A8A-43F1-80F4-2A050450C5B8}">
      <dgm:prSet/>
      <dgm:spPr/>
      <dgm:t>
        <a:bodyPr/>
        <a:lstStyle/>
        <a:p>
          <a:r>
            <a:rPr lang="en-US" dirty="0">
              <a:solidFill>
                <a:schemeClr val="tx1"/>
              </a:solidFill>
            </a:rPr>
            <a:t>Since Ms. Smith has limited social support, will she be able to follow medical orders and take medications as prescribed? </a:t>
          </a:r>
        </a:p>
      </dgm:t>
    </dgm:pt>
    <dgm:pt modelId="{8F554A48-36B5-4620-8C4F-00F8B0180896}" type="parTrans" cxnId="{7233B933-F290-4918-A3A0-0783BD317B02}">
      <dgm:prSet/>
      <dgm:spPr/>
      <dgm:t>
        <a:bodyPr/>
        <a:lstStyle/>
        <a:p>
          <a:endParaRPr lang="en-US"/>
        </a:p>
      </dgm:t>
    </dgm:pt>
    <dgm:pt modelId="{F5E49325-AF3E-4F39-B027-C2FAB8923F54}" type="sibTrans" cxnId="{7233B933-F290-4918-A3A0-0783BD317B02}">
      <dgm:prSet/>
      <dgm:spPr/>
      <dgm:t>
        <a:bodyPr/>
        <a:lstStyle/>
        <a:p>
          <a:endParaRPr lang="en-US"/>
        </a:p>
      </dgm:t>
    </dgm:pt>
    <dgm:pt modelId="{44B9C65D-1303-4E47-A830-7A6C163A82E9}">
      <dgm:prSet/>
      <dgm:spPr/>
      <dgm:t>
        <a:bodyPr/>
        <a:lstStyle/>
        <a:p>
          <a:endParaRPr lang="en-US" dirty="0"/>
        </a:p>
      </dgm:t>
    </dgm:pt>
    <dgm:pt modelId="{74FD6AEF-1C4E-4B2B-A5A8-A2E05ED3C602}" type="parTrans" cxnId="{EBE95FA7-66DF-40EB-A36D-20922BF6E2D6}">
      <dgm:prSet/>
      <dgm:spPr/>
      <dgm:t>
        <a:bodyPr/>
        <a:lstStyle/>
        <a:p>
          <a:endParaRPr lang="en-US"/>
        </a:p>
      </dgm:t>
    </dgm:pt>
    <dgm:pt modelId="{CBC7DE97-341F-490C-884B-7DD62A05E35A}" type="sibTrans" cxnId="{EBE95FA7-66DF-40EB-A36D-20922BF6E2D6}">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custLinFactNeighborX="-5534" custLinFactNeighborY="-659"/>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426A4223-5380-4B8B-9B26-0612324BF3FB}" type="presOf" srcId="{44B9C65D-1303-4E47-A830-7A6C163A82E9}" destId="{621731F6-F960-4B85-B271-72A950A2E7E4}" srcOrd="1" destOrd="0" presId="urn:microsoft.com/office/officeart/2005/8/layout/matrix1"/>
    <dgm:cxn modelId="{6E818931-2886-433A-AA44-8DC58BE6FEA0}" type="presOf" srcId="{439B15D0-EFB0-4705-8084-B706DCC2A44C}" destId="{49B800B0-B6F8-414F-93DA-7C6DF5DFC742}" srcOrd="0" destOrd="0" presId="urn:microsoft.com/office/officeart/2005/8/layout/matrix1"/>
    <dgm:cxn modelId="{7233B933-F290-4918-A3A0-0783BD317B02}" srcId="{6412D220-34B3-45FB-A1E9-A5BAC20B6275}" destId="{FDF6814A-8A8A-43F1-80F4-2A050450C5B8}" srcOrd="2" destOrd="0" parTransId="{8F554A48-36B5-4620-8C4F-00F8B0180896}" sibTransId="{F5E49325-AF3E-4F39-B027-C2FAB8923F54}"/>
    <dgm:cxn modelId="{4A227557-BDE5-411C-92AA-6EB0F9360D0A}" type="presOf" srcId="{8AF57543-4512-4656-B6AB-D3A86AAEFB6C}" destId="{5CB0EFC0-245A-4685-8DF1-C173393338EF}" srcOrd="1" destOrd="0" presId="urn:microsoft.com/office/officeart/2005/8/layout/matrix1"/>
    <dgm:cxn modelId="{0F733D6C-3DA6-455D-9BD1-A2BAD1246B25}" type="presOf" srcId="{FDF6814A-8A8A-43F1-80F4-2A050450C5B8}" destId="{42EFDF1F-CF12-43EA-9D23-DE70CD4F2D61}"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7BD1D195-CAA7-4D7A-BFD2-21341B7DFE16}" type="presOf" srcId="{8AF57543-4512-4656-B6AB-D3A86AAEFB6C}" destId="{1D3BD08B-9F73-4967-B6CC-953DA48F001D}" srcOrd="0" destOrd="0" presId="urn:microsoft.com/office/officeart/2005/8/layout/matrix1"/>
    <dgm:cxn modelId="{561E3FA3-473A-4A2A-A699-2F61797E0547}" type="presOf" srcId="{44B9C65D-1303-4E47-A830-7A6C163A82E9}" destId="{ECF033EE-B942-4582-B7CC-5526B9D06359}" srcOrd="0" destOrd="0" presId="urn:microsoft.com/office/officeart/2005/8/layout/matrix1"/>
    <dgm:cxn modelId="{EBE95FA7-66DF-40EB-A36D-20922BF6E2D6}" srcId="{6412D220-34B3-45FB-A1E9-A5BAC20B6275}" destId="{44B9C65D-1303-4E47-A830-7A6C163A82E9}" srcOrd="3" destOrd="0" parTransId="{74FD6AEF-1C4E-4B2B-A5A8-A2E05ED3C602}" sibTransId="{CBC7DE97-341F-490C-884B-7DD62A05E35A}"/>
    <dgm:cxn modelId="{BFA441B1-44B4-4897-B23B-0267E45841A5}" type="presOf" srcId="{C14DEA9D-4157-41C2-9AED-2E0F3E518EEB}" destId="{92345AC2-69CB-4185-9BEF-2417CBB3275F}"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A19849CB-FA0D-4748-A4C2-9A4C3DC636EB}" type="presOf" srcId="{FDF6814A-8A8A-43F1-80F4-2A050450C5B8}" destId="{F932F2D5-049C-49AE-9A26-B1A163BA68A4}" srcOrd="1"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r>
            <a:rPr lang="en-US" dirty="0">
              <a:solidFill>
                <a:schemeClr val="tx1"/>
              </a:solidFill>
            </a:rPr>
            <a:t>Do members have the right PAC services established?</a:t>
          </a: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848F05E9-C11B-4C83-A363-94FDB014C0E9}">
      <dgm:prSet phldrT="[Text]"/>
      <dgm:spPr/>
      <dgm:t>
        <a:bodyPr/>
        <a:lstStyle/>
        <a:p>
          <a:r>
            <a:rPr lang="en-US" dirty="0">
              <a:solidFill>
                <a:schemeClr val="tx1"/>
              </a:solidFill>
            </a:rPr>
            <a:t>Will PAC have the correct information about the surgery, activity restrictions, and medication lists to give the best, most efficient care?</a:t>
          </a:r>
        </a:p>
      </dgm:t>
      <dgm:extLst>
        <a:ext uri="{E40237B7-FDA0-4F09-8148-C483321AD2D9}">
          <dgm14:cNvPr xmlns:dgm14="http://schemas.microsoft.com/office/drawing/2010/diagram" id="0" name="" descr="I wish there was an easy way to access and update my advance directives.&#10;"/>
        </a:ext>
      </dgm:extLst>
    </dgm:pt>
    <dgm:pt modelId="{2AC7550A-9D02-4D84-A9A5-80744027178B}" type="parTrans" cxnId="{5E620955-D071-4372-A11F-712CEB5B90E4}">
      <dgm:prSet/>
      <dgm:spPr/>
      <dgm:t>
        <a:bodyPr/>
        <a:lstStyle/>
        <a:p>
          <a:endParaRPr lang="en-US"/>
        </a:p>
      </dgm:t>
    </dgm:pt>
    <dgm:pt modelId="{10EDB9D3-CB61-45FD-8330-57EFB551AC79}" type="sibTrans" cxnId="{5E620955-D071-4372-A11F-712CEB5B90E4}">
      <dgm:prSet/>
      <dgm:spPr/>
      <dgm:t>
        <a:bodyPr/>
        <a:lstStyle/>
        <a:p>
          <a:endParaRPr lang="en-US"/>
        </a:p>
      </dgm:t>
    </dgm:pt>
    <dgm:pt modelId="{087AF50B-EA36-414D-82D7-F02A0E61CDDB}">
      <dgm:prSet/>
      <dgm:spPr/>
      <dgm:t>
        <a:bodyPr/>
        <a:lstStyle/>
        <a:p>
          <a:r>
            <a:rPr lang="en-US" dirty="0"/>
            <a:t>Do providers know what the members </a:t>
          </a:r>
          <a:r>
            <a:rPr lang="en-US" dirty="0">
              <a:solidFill>
                <a:schemeClr val="tx1"/>
              </a:solidFill>
            </a:rPr>
            <a:t>functional goals are</a:t>
          </a:r>
          <a:r>
            <a:rPr lang="en-US" dirty="0"/>
            <a:t>?</a:t>
          </a:r>
        </a:p>
      </dgm:t>
    </dgm:pt>
    <dgm:pt modelId="{7D06203D-FB18-49D5-92E7-4448BF2E6E0A}" type="parTrans" cxnId="{030A6504-818A-40A7-9CCE-580C273F6E68}">
      <dgm:prSet/>
      <dgm:spPr/>
      <dgm:t>
        <a:bodyPr/>
        <a:lstStyle/>
        <a:p>
          <a:endParaRPr lang="en-US"/>
        </a:p>
      </dgm:t>
    </dgm:pt>
    <dgm:pt modelId="{5D805C24-5DA2-4859-B1B2-91367AE79BDC}" type="sibTrans" cxnId="{030A6504-818A-40A7-9CCE-580C273F6E68}">
      <dgm:prSet/>
      <dgm:spPr/>
      <dgm:t>
        <a:bodyPr/>
        <a:lstStyle/>
        <a:p>
          <a:endParaRPr lang="en-US"/>
        </a:p>
      </dgm:t>
    </dgm:pt>
    <dgm:pt modelId="{85F45AB3-5831-4442-B572-A3ADA6B6F978}">
      <dgm:prSet/>
      <dgm:spPr/>
      <dgm:t>
        <a:bodyPr/>
        <a:lstStyle/>
        <a:p>
          <a:r>
            <a:rPr lang="en-US" dirty="0">
              <a:solidFill>
                <a:schemeClr val="tx1"/>
              </a:solidFill>
            </a:rPr>
            <a:t>Does the treatment plan maximize cost efficiency? </a:t>
          </a:r>
          <a:endParaRPr lang="en-US" strike="sngStrike" dirty="0">
            <a:solidFill>
              <a:schemeClr val="tx1"/>
            </a:solidFill>
          </a:endParaRPr>
        </a:p>
      </dgm:t>
    </dgm:pt>
    <dgm:pt modelId="{24C6FD70-096B-4AD6-A88F-8E6B47F6F513}" type="parTrans" cxnId="{16A394EF-FCA3-4596-8F55-26F7A65B050C}">
      <dgm:prSet/>
      <dgm:spPr/>
      <dgm:t>
        <a:bodyPr/>
        <a:lstStyle/>
        <a:p>
          <a:endParaRPr lang="en-US"/>
        </a:p>
      </dgm:t>
    </dgm:pt>
    <dgm:pt modelId="{D86F57E5-2FDA-4439-B228-599A949A4F52}" type="sibTrans" cxnId="{16A394EF-FCA3-4596-8F55-26F7A65B050C}">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030A6504-818A-40A7-9CCE-580C273F6E68}" srcId="{6412D220-34B3-45FB-A1E9-A5BAC20B6275}" destId="{087AF50B-EA36-414D-82D7-F02A0E61CDDB}" srcOrd="2" destOrd="0" parTransId="{7D06203D-FB18-49D5-92E7-4448BF2E6E0A}" sibTransId="{5D805C24-5DA2-4859-B1B2-91367AE79BDC}"/>
    <dgm:cxn modelId="{4CC7AF0A-51BF-407C-B1C5-91B900808A8A}" type="presOf" srcId="{85F45AB3-5831-4442-B572-A3ADA6B6F978}" destId="{ECF033EE-B942-4582-B7CC-5526B9D06359}" srcOrd="0" destOrd="0" presId="urn:microsoft.com/office/officeart/2005/8/layout/matrix1"/>
    <dgm:cxn modelId="{6E818931-2886-433A-AA44-8DC58BE6FEA0}" type="presOf" srcId="{439B15D0-EFB0-4705-8084-B706DCC2A44C}" destId="{49B800B0-B6F8-414F-93DA-7C6DF5DFC742}" srcOrd="0" destOrd="0" presId="urn:microsoft.com/office/officeart/2005/8/layout/matrix1"/>
    <dgm:cxn modelId="{5E620955-D071-4372-A11F-712CEB5B90E4}" srcId="{6412D220-34B3-45FB-A1E9-A5BAC20B6275}" destId="{848F05E9-C11B-4C83-A363-94FDB014C0E9}" srcOrd="1" destOrd="0" parTransId="{2AC7550A-9D02-4D84-A9A5-80744027178B}" sibTransId="{10EDB9D3-CB61-45FD-8330-57EFB551AC79}"/>
    <dgm:cxn modelId="{4A227557-BDE5-411C-92AA-6EB0F9360D0A}" type="presOf" srcId="{8AF57543-4512-4656-B6AB-D3A86AAEFB6C}" destId="{5CB0EFC0-245A-4685-8DF1-C173393338EF}" srcOrd="1" destOrd="0" presId="urn:microsoft.com/office/officeart/2005/8/layout/matrix1"/>
    <dgm:cxn modelId="{42AF655C-96DC-4A64-A4D0-FEFA759AAE3A}" type="presOf" srcId="{087AF50B-EA36-414D-82D7-F02A0E61CDDB}" destId="{F932F2D5-049C-49AE-9A26-B1A163BA68A4}" srcOrd="1" destOrd="0" presId="urn:microsoft.com/office/officeart/2005/8/layout/matrix1"/>
    <dgm:cxn modelId="{3754B05F-2A6A-4947-ACBB-768D43F42CDB}" type="presOf" srcId="{848F05E9-C11B-4C83-A363-94FDB014C0E9}" destId="{4E0607B3-0939-4B63-BACF-48486BA483FE}" srcOrd="0" destOrd="0" presId="urn:microsoft.com/office/officeart/2005/8/layout/matrix1"/>
    <dgm:cxn modelId="{7BD1D195-CAA7-4D7A-BFD2-21341B7DFE16}" type="presOf" srcId="{8AF57543-4512-4656-B6AB-D3A86AAEFB6C}" destId="{1D3BD08B-9F73-4967-B6CC-953DA48F001D}" srcOrd="0" destOrd="0" presId="urn:microsoft.com/office/officeart/2005/8/layout/matrix1"/>
    <dgm:cxn modelId="{C43D2EA1-014B-44C0-88C2-5CEEBB9C0744}" type="presOf" srcId="{848F05E9-C11B-4C83-A363-94FDB014C0E9}" destId="{92345AC2-69CB-4185-9BEF-2417CBB3275F}" srcOrd="1" destOrd="0" presId="urn:microsoft.com/office/officeart/2005/8/layout/matrix1"/>
    <dgm:cxn modelId="{EEB100BA-2978-4563-B34D-C7193B127478}" type="presOf" srcId="{087AF50B-EA36-414D-82D7-F02A0E61CDDB}" destId="{42EFDF1F-CF12-43EA-9D23-DE70CD4F2D61}" srcOrd="0"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16A394EF-FCA3-4596-8F55-26F7A65B050C}" srcId="{6412D220-34B3-45FB-A1E9-A5BAC20B6275}" destId="{85F45AB3-5831-4442-B572-A3ADA6B6F978}" srcOrd="3" destOrd="0" parTransId="{24C6FD70-096B-4AD6-A88F-8E6B47F6F513}" sibTransId="{D86F57E5-2FDA-4439-B228-599A949A4F52}"/>
    <dgm:cxn modelId="{26DDAEF3-6A57-4317-8A64-28EB9B4F6622}" srcId="{6412D220-34B3-45FB-A1E9-A5BAC20B6275}" destId="{8AF57543-4512-4656-B6AB-D3A86AAEFB6C}" srcOrd="0" destOrd="0" parTransId="{9250CC75-9037-44F1-9353-790446CB9DC6}" sibTransId="{322FFF0A-35A4-446D-8270-F4C455D4EFAA}"/>
    <dgm:cxn modelId="{45C03DF6-6115-437F-98B1-F7E42B24F975}" type="presOf" srcId="{85F45AB3-5831-4442-B572-A3ADA6B6F978}" destId="{621731F6-F960-4B85-B271-72A950A2E7E4}" srcOrd="1" destOrd="0" presId="urn:microsoft.com/office/officeart/2005/8/layout/matrix1"/>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9220"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Will I be able to walk independently with a cane again</a:t>
          </a:r>
          <a:r>
            <a:rPr lang="en-US" sz="2600" kern="1200" dirty="0">
              <a:solidFill>
                <a:schemeClr val="tx1"/>
              </a:solidFill>
            </a:rPr>
            <a:t>?</a:t>
          </a:r>
          <a:r>
            <a:rPr lang="en-US" sz="2600" kern="1200" dirty="0"/>
            <a:t> </a:t>
          </a:r>
        </a:p>
      </dsp:txBody>
      <dsp:txXfrm rot="5400000">
        <a:off x="301"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What will my quality of life be? (Will I be independent in ADLs?)</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Will the SNF be able to help me reach </a:t>
          </a:r>
          <a:r>
            <a:rPr lang="en-US" sz="2600" kern="1200" dirty="0">
              <a:solidFill>
                <a:schemeClr val="tx1"/>
              </a:solidFill>
            </a:rPr>
            <a:t>my</a:t>
          </a:r>
          <a:r>
            <a:rPr lang="en-US" sz="2600" kern="1200" dirty="0"/>
            <a:t> functional goals?</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How will I maintain my health once I am at home?</a:t>
          </a: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Concerns</a:t>
          </a:r>
        </a:p>
      </dsp:txBody>
      <dsp:txXfrm>
        <a:off x="3569533" y="1557614"/>
        <a:ext cx="2919334" cy="9074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tx1"/>
              </a:solidFill>
            </a:rPr>
            <a:t>How can I support Mom if she doesn’t communicate all of her healthcare information to me?</a:t>
          </a: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Will Mom be able to manage her own </a:t>
          </a:r>
          <a:r>
            <a:rPr lang="en-US" sz="2200" kern="1200" dirty="0">
              <a:solidFill>
                <a:schemeClr val="tx1"/>
              </a:solidFill>
            </a:rPr>
            <a:t>healthcare needs (</a:t>
          </a:r>
          <a:r>
            <a:rPr lang="en-US" sz="2200" kern="1200" dirty="0"/>
            <a:t>transportation to appointments) once she leaves the SNF?</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Will the </a:t>
          </a:r>
          <a:r>
            <a:rPr lang="en-US" sz="2200" kern="1200" dirty="0">
              <a:solidFill>
                <a:schemeClr val="tx1"/>
              </a:solidFill>
            </a:rPr>
            <a:t>providers know </a:t>
          </a:r>
          <a:r>
            <a:rPr lang="en-US" sz="2200" kern="1200" dirty="0"/>
            <a:t>to contact and discuss Mom’s condition &amp; progress with me?</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How will I know if Mom has made any changes to her goals?</a:t>
          </a: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Concerns</a:t>
          </a:r>
        </a:p>
      </dsp:txBody>
      <dsp:txXfrm>
        <a:off x="3569533" y="1557614"/>
        <a:ext cx="2919334" cy="9074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solidFill>
              <a:schemeClr val="tx1"/>
            </a:solidFill>
          </a:endParaRP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the SNF have the correct information about Ms. Smith’s functional goals and communicate progress toward goals to the family?</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Since Ms. Smith has limited social support, w</a:t>
          </a:r>
          <a:r>
            <a:rPr lang="en-US" sz="2100" kern="1200" dirty="0"/>
            <a:t>ill family be able to support Ms. Smith once she is home or will patient need home care services?</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solidFill>
              <a:schemeClr val="tx1"/>
            </a:solidFill>
          </a:endParaRP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Post Acute Care (PAC) have the correct information about the surgery, activity restrictions, and medication list?</a:t>
          </a:r>
        </a:p>
      </dsp:txBody>
      <dsp:txXfrm>
        <a:off x="5029199" y="0"/>
        <a:ext cx="5029199" cy="1508521"/>
      </dsp:txXfrm>
    </dsp:sp>
    <dsp:sp modelId="{42EFDF1F-CF12-43EA-9D23-DE70CD4F2D61}">
      <dsp:nvSpPr>
        <dsp:cNvPr id="0" name=""/>
        <dsp:cNvSpPr/>
      </dsp:nvSpPr>
      <dsp:spPr>
        <a:xfrm rot="10800000">
          <a:off x="0" y="1998107"/>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Since Ms. Smith has limited social support, will she be able to follow medical orders and take medications as prescribed? </a:t>
          </a:r>
        </a:p>
      </dsp:txBody>
      <dsp:txXfrm rot="10800000">
        <a:off x="0" y="2500948"/>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Do members have the right PAC services established?</a:t>
          </a: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PAC have the correct information about the surgery, activity restrictions, and medication lists to give the best, most efficient care?</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t>Do providers know what the members </a:t>
          </a:r>
          <a:r>
            <a:rPr lang="en-US" sz="2100" kern="1200" dirty="0">
              <a:solidFill>
                <a:schemeClr val="tx1"/>
              </a:solidFill>
            </a:rPr>
            <a:t>functional goals are</a:t>
          </a:r>
          <a:r>
            <a:rPr lang="en-US" sz="2100" kern="1200" dirty="0"/>
            <a:t>?</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Does the treatment plan maximize cost efficiency? </a:t>
          </a:r>
          <a:endParaRPr lang="en-US" sz="2100" strike="sngStrike" kern="1200" dirty="0">
            <a:solidFill>
              <a:schemeClr val="tx1"/>
            </a:solidFill>
          </a:endParaRP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5FF2F1-9816-4810-99E9-917DBE7452C4}" type="datetimeFigureOut">
              <a:rPr lang="en-US" smtClean="0"/>
              <a:t>5/21/19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F796C6-5CA3-403A-8CC5-DDBC3C57889C}" type="slidenum">
              <a:rPr lang="en-US" smtClean="0"/>
              <a:t>‹#›</a:t>
            </a:fld>
            <a:endParaRPr lang="en-US"/>
          </a:p>
        </p:txBody>
      </p:sp>
    </p:spTree>
    <p:extLst>
      <p:ext uri="{BB962C8B-B14F-4D97-AF65-F5344CB8AC3E}">
        <p14:creationId xmlns:p14="http://schemas.microsoft.com/office/powerpoint/2010/main" val="2006920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a:t>
            </a:fld>
            <a:endParaRPr lang="en-US"/>
          </a:p>
        </p:txBody>
      </p:sp>
    </p:spTree>
    <p:extLst>
      <p:ext uri="{BB962C8B-B14F-4D97-AF65-F5344CB8AC3E}">
        <p14:creationId xmlns:p14="http://schemas.microsoft.com/office/powerpoint/2010/main" val="2667557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20</a:t>
            </a:fld>
            <a:endParaRPr lang="en-US"/>
          </a:p>
        </p:txBody>
      </p:sp>
    </p:spTree>
    <p:extLst>
      <p:ext uri="{BB962C8B-B14F-4D97-AF65-F5344CB8AC3E}">
        <p14:creationId xmlns:p14="http://schemas.microsoft.com/office/powerpoint/2010/main" val="10634322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23</a:t>
            </a:fld>
            <a:endParaRPr lang="en-US"/>
          </a:p>
        </p:txBody>
      </p:sp>
    </p:spTree>
    <p:extLst>
      <p:ext uri="{BB962C8B-B14F-4D97-AF65-F5344CB8AC3E}">
        <p14:creationId xmlns:p14="http://schemas.microsoft.com/office/powerpoint/2010/main" val="1276351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26</a:t>
            </a:fld>
            <a:endParaRPr lang="en-US"/>
          </a:p>
        </p:txBody>
      </p:sp>
    </p:spTree>
    <p:extLst>
      <p:ext uri="{BB962C8B-B14F-4D97-AF65-F5344CB8AC3E}">
        <p14:creationId xmlns:p14="http://schemas.microsoft.com/office/powerpoint/2010/main" val="2786318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9702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this built off if universal</a:t>
            </a:r>
            <a:r>
              <a:rPr lang="en-US" baseline="0" dirty="0"/>
              <a:t> transfer form?</a:t>
            </a:r>
            <a:endParaRPr lang="en-US" dirty="0"/>
          </a:p>
        </p:txBody>
      </p:sp>
      <p:sp>
        <p:nvSpPr>
          <p:cNvPr id="4" name="Slide Number Placeholder 3"/>
          <p:cNvSpPr>
            <a:spLocks noGrp="1"/>
          </p:cNvSpPr>
          <p:nvPr>
            <p:ph type="sldNum" sz="quarter" idx="10"/>
          </p:nvPr>
        </p:nvSpPr>
        <p:spPr/>
        <p:txBody>
          <a:bodyPr/>
          <a:lstStyle/>
          <a:p>
            <a:fld id="{3AF796C6-5CA3-403A-8CC5-DDBC3C57889C}" type="slidenum">
              <a:rPr lang="en-US" smtClean="0"/>
              <a:t>3</a:t>
            </a:fld>
            <a:endParaRPr lang="en-US"/>
          </a:p>
        </p:txBody>
      </p:sp>
    </p:spTree>
    <p:extLst>
      <p:ext uri="{BB962C8B-B14F-4D97-AF65-F5344CB8AC3E}">
        <p14:creationId xmlns:p14="http://schemas.microsoft.com/office/powerpoint/2010/main" val="1171341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5</a:t>
            </a:fld>
            <a:endParaRPr lang="en-US"/>
          </a:p>
        </p:txBody>
      </p:sp>
    </p:spTree>
    <p:extLst>
      <p:ext uri="{BB962C8B-B14F-4D97-AF65-F5344CB8AC3E}">
        <p14:creationId xmlns:p14="http://schemas.microsoft.com/office/powerpoint/2010/main" val="1687086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http://www.marylandattorneygeneral.gov/Health%20Policy%20Documents/adirective.pdf</a:t>
            </a:r>
          </a:p>
          <a:p>
            <a:endParaRPr lang="en-US" dirty="0"/>
          </a:p>
          <a:p>
            <a:r>
              <a:rPr lang="en-US" dirty="0"/>
              <a:t>https://hhs.texas.gov/laws-regulations/forms/advance-directives</a:t>
            </a:r>
          </a:p>
        </p:txBody>
      </p:sp>
      <p:sp>
        <p:nvSpPr>
          <p:cNvPr id="4" name="Slide Number Placeholder 3"/>
          <p:cNvSpPr>
            <a:spLocks noGrp="1"/>
          </p:cNvSpPr>
          <p:nvPr>
            <p:ph type="sldNum" sz="quarter" idx="5"/>
          </p:nvPr>
        </p:nvSpPr>
        <p:spPr/>
        <p:txBody>
          <a:bodyPr/>
          <a:lstStyle/>
          <a:p>
            <a:fld id="{3AF796C6-5CA3-403A-8CC5-DDBC3C57889C}" type="slidenum">
              <a:rPr lang="en-US" smtClean="0"/>
              <a:t>11</a:t>
            </a:fld>
            <a:endParaRPr lang="en-US"/>
          </a:p>
        </p:txBody>
      </p:sp>
    </p:spTree>
    <p:extLst>
      <p:ext uri="{BB962C8B-B14F-4D97-AF65-F5344CB8AC3E}">
        <p14:creationId xmlns:p14="http://schemas.microsoft.com/office/powerpoint/2010/main" val="4013381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https://www.medicaid.gov/medicaid/ltss/teft-program/functional-assessment-standardized-items/index.html</a:t>
            </a:r>
          </a:p>
        </p:txBody>
      </p:sp>
      <p:sp>
        <p:nvSpPr>
          <p:cNvPr id="4" name="Slide Number Placeholder 3"/>
          <p:cNvSpPr>
            <a:spLocks noGrp="1"/>
          </p:cNvSpPr>
          <p:nvPr>
            <p:ph type="sldNum" sz="quarter" idx="5"/>
          </p:nvPr>
        </p:nvSpPr>
        <p:spPr/>
        <p:txBody>
          <a:bodyPr/>
          <a:lstStyle/>
          <a:p>
            <a:fld id="{3AF796C6-5CA3-403A-8CC5-DDBC3C57889C}" type="slidenum">
              <a:rPr lang="en-US" smtClean="0"/>
              <a:t>13</a:t>
            </a:fld>
            <a:endParaRPr lang="en-US"/>
          </a:p>
        </p:txBody>
      </p:sp>
    </p:spTree>
    <p:extLst>
      <p:ext uri="{BB962C8B-B14F-4D97-AF65-F5344CB8AC3E}">
        <p14:creationId xmlns:p14="http://schemas.microsoft.com/office/powerpoint/2010/main" val="756154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14</a:t>
            </a:fld>
            <a:endParaRPr lang="en-US"/>
          </a:p>
        </p:txBody>
      </p:sp>
    </p:spTree>
    <p:extLst>
      <p:ext uri="{BB962C8B-B14F-4D97-AF65-F5344CB8AC3E}">
        <p14:creationId xmlns:p14="http://schemas.microsoft.com/office/powerpoint/2010/main" val="2620386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16</a:t>
            </a:fld>
            <a:endParaRPr lang="en-US"/>
          </a:p>
        </p:txBody>
      </p:sp>
    </p:spTree>
    <p:extLst>
      <p:ext uri="{BB962C8B-B14F-4D97-AF65-F5344CB8AC3E}">
        <p14:creationId xmlns:p14="http://schemas.microsoft.com/office/powerpoint/2010/main" val="2473558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17</a:t>
            </a:fld>
            <a:endParaRPr lang="en-US"/>
          </a:p>
        </p:txBody>
      </p:sp>
    </p:spTree>
    <p:extLst>
      <p:ext uri="{BB962C8B-B14F-4D97-AF65-F5344CB8AC3E}">
        <p14:creationId xmlns:p14="http://schemas.microsoft.com/office/powerpoint/2010/main" val="1687649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5/21/19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7210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5/21/19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3106220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5/21/19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5201557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12420" y="1043609"/>
            <a:ext cx="11566843" cy="4571378"/>
          </a:xfrm>
          <a:prstGeom prst="rect">
            <a:avLst/>
          </a:prstGeom>
        </p:spPr>
        <p:txBody>
          <a:bodyPr lIns="0" tIns="0" rIns="0" bIns="0">
            <a:normAutofit/>
          </a:bodyPr>
          <a:lstStyle>
            <a:lvl1pPr>
              <a:lnSpc>
                <a:spcPct val="100000"/>
              </a:lnSpc>
              <a:spcBef>
                <a:spcPts val="0"/>
              </a:spcBef>
              <a:spcAft>
                <a:spcPts val="0"/>
              </a:spcAft>
              <a:defRPr sz="2000"/>
            </a:lvl1pPr>
            <a:lvl2pPr>
              <a:lnSpc>
                <a:spcPct val="100000"/>
              </a:lnSpc>
              <a:spcBef>
                <a:spcPts val="0"/>
              </a:spcBef>
              <a:spcAft>
                <a:spcPts val="0"/>
              </a:spcAft>
              <a:defRPr sz="1800"/>
            </a:lvl2pPr>
            <a:lvl3pPr>
              <a:lnSpc>
                <a:spcPct val="100000"/>
              </a:lnSpc>
              <a:spcBef>
                <a:spcPts val="0"/>
              </a:spcBef>
              <a:spcAft>
                <a:spcPts val="0"/>
              </a:spcAft>
              <a:defRPr sz="1600"/>
            </a:lvl3pPr>
            <a:lvl4pPr>
              <a:lnSpc>
                <a:spcPct val="100000"/>
              </a:lnSpc>
              <a:spcBef>
                <a:spcPts val="0"/>
              </a:spcBef>
              <a:spcAft>
                <a:spcPts val="1200"/>
              </a:spcAft>
              <a:defRPr sz="1400" baseline="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1"/>
          <p:cNvSpPr>
            <a:spLocks noGrp="1"/>
          </p:cNvSpPr>
          <p:nvPr>
            <p:ph type="title" hasCustomPrompt="1"/>
          </p:nvPr>
        </p:nvSpPr>
        <p:spPr>
          <a:xfrm>
            <a:off x="312419" y="284205"/>
            <a:ext cx="11566843" cy="421189"/>
          </a:xfrm>
          <a:prstGeom prst="rect">
            <a:avLst/>
          </a:prstGeom>
        </p:spPr>
        <p:txBody>
          <a:bodyPr lIns="0" tIns="0" rIns="0" bIns="0"/>
          <a:lstStyle>
            <a:lvl1pPr>
              <a:defRPr sz="2800" b="1" baseline="0">
                <a:solidFill>
                  <a:schemeClr val="accent6"/>
                </a:solidFill>
              </a:defRPr>
            </a:lvl1pPr>
          </a:lstStyle>
          <a:p>
            <a:r>
              <a:rPr lang="en-US" dirty="0"/>
              <a:t>Click to Add Slide Title</a:t>
            </a:r>
          </a:p>
        </p:txBody>
      </p:sp>
    </p:spTree>
    <p:extLst>
      <p:ext uri="{BB962C8B-B14F-4D97-AF65-F5344CB8AC3E}">
        <p14:creationId xmlns:p14="http://schemas.microsoft.com/office/powerpoint/2010/main" val="4235153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5/21/19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293506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A7514C-7CD9-4185-AC72-FEAE0056B3F3}" type="datetimeFigureOut">
              <a:rPr lang="en-US" smtClean="0"/>
              <a:t>5/21/19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4874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A7514C-7CD9-4185-AC72-FEAE0056B3F3}" type="datetimeFigureOut">
              <a:rPr lang="en-US" smtClean="0"/>
              <a:t>5/21/19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306275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A7514C-7CD9-4185-AC72-FEAE0056B3F3}" type="datetimeFigureOut">
              <a:rPr lang="en-US" smtClean="0"/>
              <a:t>5/21/19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1057302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A7514C-7CD9-4185-AC72-FEAE0056B3F3}" type="datetimeFigureOut">
              <a:rPr lang="en-US" smtClean="0"/>
              <a:t>5/21/19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715559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2A7514C-7CD9-4185-AC72-FEAE0056B3F3}" type="datetimeFigureOut">
              <a:rPr lang="en-US" smtClean="0"/>
              <a:t>5/21/19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2626572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2A7514C-7CD9-4185-AC72-FEAE0056B3F3}" type="datetimeFigureOut">
              <a:rPr lang="en-US" smtClean="0"/>
              <a:t>5/21/19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348612-CAF6-46C0-B59B-85173CB15BEC}" type="slidenum">
              <a:rPr lang="en-US" smtClean="0"/>
              <a:t>‹#›</a:t>
            </a:fld>
            <a:endParaRPr lang="en-US"/>
          </a:p>
        </p:txBody>
      </p:sp>
    </p:spTree>
    <p:extLst>
      <p:ext uri="{BB962C8B-B14F-4D97-AF65-F5344CB8AC3E}">
        <p14:creationId xmlns:p14="http://schemas.microsoft.com/office/powerpoint/2010/main" val="2073413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A7514C-7CD9-4185-AC72-FEAE0056B3F3}" type="datetimeFigureOut">
              <a:rPr lang="en-US" smtClean="0"/>
              <a:t>5/21/19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1548797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A7514C-7CD9-4185-AC72-FEAE0056B3F3}" type="datetimeFigureOut">
              <a:rPr lang="en-US" smtClean="0"/>
              <a:t>5/21/19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348612-CAF6-46C0-B59B-85173CB15BEC}"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1799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hyperlink" Target="https://www.hl7.org/fhir/allergyintolerance.html" TargetMode="External"/><Relationship Id="rId7" Type="http://schemas.openxmlformats.org/officeDocument/2006/relationships/hyperlink" Target="https://www.hl7.org/fhir/list.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hl7.org/fhir/medication.html" TargetMode="External"/><Relationship Id="rId5" Type="http://schemas.openxmlformats.org/officeDocument/2006/relationships/hyperlink" Target="http://www.hl7.org/fhir/us/ccda/StructureDefinition-CCDA-on-FHIR-Discharge-Summary.html" TargetMode="External"/><Relationship Id="rId4" Type="http://schemas.openxmlformats.org/officeDocument/2006/relationships/hyperlink" Target="https://www.hl7.org/fhir/episodeofcare.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F945-37B5-48A0-AA57-292CE8971082}"/>
              </a:ext>
            </a:extLst>
          </p:cNvPr>
          <p:cNvSpPr>
            <a:spLocks noGrp="1"/>
          </p:cNvSpPr>
          <p:nvPr>
            <p:ph type="ctrTitle"/>
          </p:nvPr>
        </p:nvSpPr>
        <p:spPr/>
        <p:txBody>
          <a:bodyPr/>
          <a:lstStyle/>
          <a:p>
            <a:r>
              <a:rPr lang="en-US" dirty="0">
                <a:solidFill>
                  <a:schemeClr val="tx1"/>
                </a:solidFill>
              </a:rPr>
              <a:t>Transitions of Care Focused Use Case Scenario (example)</a:t>
            </a:r>
          </a:p>
        </p:txBody>
      </p:sp>
      <p:sp>
        <p:nvSpPr>
          <p:cNvPr id="3" name="Subtitle 2">
            <a:extLst>
              <a:ext uri="{FF2B5EF4-FFF2-40B4-BE49-F238E27FC236}">
                <a16:creationId xmlns:a16="http://schemas.microsoft.com/office/drawing/2014/main" id="{CEC506A0-036E-4271-A628-133874C0C0A0}"/>
              </a:ext>
            </a:extLst>
          </p:cNvPr>
          <p:cNvSpPr>
            <a:spLocks noGrp="1"/>
          </p:cNvSpPr>
          <p:nvPr>
            <p:ph type="subTitle" idx="1"/>
          </p:nvPr>
        </p:nvSpPr>
        <p:spPr/>
        <p:txBody>
          <a:bodyPr/>
          <a:lstStyle/>
          <a:p>
            <a:r>
              <a:rPr lang="en-US" dirty="0" err="1"/>
              <a:t>Pacio</a:t>
            </a:r>
            <a:r>
              <a:rPr lang="en-US" dirty="0"/>
              <a:t> project</a:t>
            </a:r>
          </a:p>
        </p:txBody>
      </p:sp>
    </p:spTree>
    <p:extLst>
      <p:ext uri="{BB962C8B-B14F-4D97-AF65-F5344CB8AC3E}">
        <p14:creationId xmlns:p14="http://schemas.microsoft.com/office/powerpoint/2010/main" val="3935906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8FA61-09D7-4EE7-8BCE-6F0A5E9B762E}"/>
              </a:ext>
            </a:extLst>
          </p:cNvPr>
          <p:cNvSpPr>
            <a:spLocks noGrp="1"/>
          </p:cNvSpPr>
          <p:nvPr>
            <p:ph type="title"/>
          </p:nvPr>
        </p:nvSpPr>
        <p:spPr/>
        <p:txBody>
          <a:bodyPr/>
          <a:lstStyle/>
          <a:p>
            <a:r>
              <a:rPr lang="en-US" dirty="0">
                <a:solidFill>
                  <a:schemeClr val="tx1"/>
                </a:solidFill>
              </a:rPr>
              <a:t>Typical Healthcare Follow Up</a:t>
            </a:r>
          </a:p>
        </p:txBody>
      </p:sp>
      <p:sp>
        <p:nvSpPr>
          <p:cNvPr id="3" name="Content Placeholder 2">
            <a:extLst>
              <a:ext uri="{FF2B5EF4-FFF2-40B4-BE49-F238E27FC236}">
                <a16:creationId xmlns:a16="http://schemas.microsoft.com/office/drawing/2014/main" id="{D0C1C721-E399-4ADC-95CA-4C60022D3689}"/>
              </a:ext>
            </a:extLst>
          </p:cNvPr>
          <p:cNvSpPr>
            <a:spLocks noGrp="1"/>
          </p:cNvSpPr>
          <p:nvPr>
            <p:ph idx="1"/>
          </p:nvPr>
        </p:nvSpPr>
        <p:spPr/>
        <p:txBody>
          <a:bodyPr/>
          <a:lstStyle/>
          <a:p>
            <a:r>
              <a:rPr lang="en-US" dirty="0">
                <a:solidFill>
                  <a:schemeClr val="tx1"/>
                </a:solidFill>
              </a:rPr>
              <a:t>Patient does follow up with the primary care physician (PCP) and nephrologist regularly, but other specialist follow up is often sporadic. The PCP has been central to the patient’s healthcare information management.</a:t>
            </a:r>
            <a:endParaRPr lang="en-US" b="1" dirty="0">
              <a:solidFill>
                <a:schemeClr val="tx1"/>
              </a:solidFill>
            </a:endParaRPr>
          </a:p>
          <a:p>
            <a:r>
              <a:rPr lang="en-US" b="1" dirty="0">
                <a:solidFill>
                  <a:schemeClr val="tx1"/>
                </a:solidFill>
              </a:rPr>
              <a:t>• PCP					• Cardiologist 	     	    </a:t>
            </a:r>
          </a:p>
          <a:p>
            <a:r>
              <a:rPr lang="en-US" b="1" dirty="0">
                <a:solidFill>
                  <a:schemeClr val="tx1"/>
                </a:solidFill>
              </a:rPr>
              <a:t>• Endocrinologist			• Nephrologist		    </a:t>
            </a:r>
          </a:p>
          <a:p>
            <a:r>
              <a:rPr lang="en-US" b="1" dirty="0">
                <a:solidFill>
                  <a:schemeClr val="tx1"/>
                </a:solidFill>
              </a:rPr>
              <a:t>• Psychiatrist				• Ophthalmologist	</a:t>
            </a:r>
          </a:p>
          <a:p>
            <a:r>
              <a:rPr lang="en-US" b="1" dirty="0">
                <a:solidFill>
                  <a:schemeClr val="tx1"/>
                </a:solidFill>
              </a:rPr>
              <a:t>• Retail Pharmacy			• Lab Services</a:t>
            </a:r>
            <a:endParaRPr lang="en-US" dirty="0">
              <a:solidFill>
                <a:schemeClr val="tx1"/>
              </a:solidFill>
            </a:endParaRPr>
          </a:p>
        </p:txBody>
      </p:sp>
    </p:spTree>
    <p:extLst>
      <p:ext uri="{BB962C8B-B14F-4D97-AF65-F5344CB8AC3E}">
        <p14:creationId xmlns:p14="http://schemas.microsoft.com/office/powerpoint/2010/main" val="22652877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A128D-D22B-466C-B2D1-4BA39A5F0708}"/>
              </a:ext>
            </a:extLst>
          </p:cNvPr>
          <p:cNvSpPr>
            <a:spLocks noGrp="1"/>
          </p:cNvSpPr>
          <p:nvPr>
            <p:ph type="title"/>
          </p:nvPr>
        </p:nvSpPr>
        <p:spPr/>
        <p:txBody>
          <a:bodyPr/>
          <a:lstStyle/>
          <a:p>
            <a:r>
              <a:rPr lang="en-US" dirty="0">
                <a:solidFill>
                  <a:schemeClr val="tx1"/>
                </a:solidFill>
              </a:rPr>
              <a:t>Encounter with Hospital Providers</a:t>
            </a:r>
          </a:p>
        </p:txBody>
      </p:sp>
      <p:sp>
        <p:nvSpPr>
          <p:cNvPr id="3" name="Content Placeholder 2">
            <a:extLst>
              <a:ext uri="{FF2B5EF4-FFF2-40B4-BE49-F238E27FC236}">
                <a16:creationId xmlns:a16="http://schemas.microsoft.com/office/drawing/2014/main" id="{FF651231-7736-4F69-9876-007D92CF034E}"/>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a:t>
            </a:r>
            <a:r>
              <a:rPr lang="en-US" b="1" dirty="0">
                <a:solidFill>
                  <a:schemeClr val="tx1"/>
                </a:solidFill>
              </a:rPr>
              <a:t>Ms. Smith has as a right hip replacement in the hospital and is assessed by the Physical Therapist (PT) in the Occupational Therapist (OT) after surgery.</a:t>
            </a:r>
            <a:r>
              <a:rPr lang="en-US" dirty="0">
                <a:solidFill>
                  <a:schemeClr val="tx1"/>
                </a:solidFill>
              </a:rPr>
              <a:t> Initially, patient has strict precautions for her right hip, which includes minimizing flexion of the right hip and right knee &amp; minimizing weight bearing activity.</a:t>
            </a:r>
          </a:p>
          <a:p>
            <a:pPr>
              <a:buFont typeface="Wingdings" panose="05000000000000000000" pitchFamily="2" charset="2"/>
              <a:buChar char="Ø"/>
            </a:pPr>
            <a:r>
              <a:rPr lang="en-US" dirty="0">
                <a:solidFill>
                  <a:schemeClr val="tx1"/>
                </a:solidFill>
              </a:rPr>
              <a:t> As patient nears discharge, the PT/ OT reassess for discharge planning Ms. Smith and document:</a:t>
            </a:r>
          </a:p>
          <a:p>
            <a:pPr lvl="1">
              <a:buFont typeface="Wingdings" panose="05000000000000000000" pitchFamily="2" charset="2"/>
              <a:buChar char="Ø"/>
            </a:pPr>
            <a:r>
              <a:rPr lang="en-US" dirty="0">
                <a:solidFill>
                  <a:schemeClr val="tx1"/>
                </a:solidFill>
              </a:rPr>
              <a:t> </a:t>
            </a:r>
            <a:r>
              <a:rPr lang="en-US" b="1" dirty="0">
                <a:solidFill>
                  <a:schemeClr val="tx1"/>
                </a:solidFill>
              </a:rPr>
              <a:t>Function:</a:t>
            </a:r>
            <a:r>
              <a:rPr lang="en-US" dirty="0">
                <a:solidFill>
                  <a:schemeClr val="tx1"/>
                </a:solidFill>
              </a:rPr>
              <a:t> Patient requires a walker with 1 person on standby to walk 12 steps with 2 turns. Patient can use a bedside commode with 1 person to assist her in getting out of bed. Patient requires supervision or touching assistance when completing self care activities.  </a:t>
            </a:r>
          </a:p>
          <a:p>
            <a:pPr lvl="1">
              <a:buFont typeface="Wingdings" panose="05000000000000000000" pitchFamily="2" charset="2"/>
              <a:buChar char="Ø"/>
            </a:pPr>
            <a:r>
              <a:rPr lang="en-US" dirty="0">
                <a:solidFill>
                  <a:schemeClr val="tx1"/>
                </a:solidFill>
              </a:rPr>
              <a:t> Goals: Return to her baseline functional status (independent with a cane)</a:t>
            </a:r>
          </a:p>
          <a:p>
            <a:pPr>
              <a:buFont typeface="Wingdings" panose="05000000000000000000" pitchFamily="2" charset="2"/>
              <a:buChar char="Ø"/>
            </a:pPr>
            <a:r>
              <a:rPr lang="en-US" dirty="0">
                <a:solidFill>
                  <a:schemeClr val="tx1"/>
                </a:solidFill>
              </a:rPr>
              <a:t> Ms. Smiths PT/ OT notes are e-faxed to multiple SNF’s as part of the referral process</a:t>
            </a:r>
          </a:p>
          <a:p>
            <a:pPr marL="0" indent="0">
              <a:buNone/>
            </a:pPr>
            <a:endParaRPr lang="en-US" dirty="0">
              <a:solidFill>
                <a:schemeClr val="tx1"/>
              </a:solidFill>
            </a:endParaRPr>
          </a:p>
        </p:txBody>
      </p:sp>
    </p:spTree>
    <p:extLst>
      <p:ext uri="{BB962C8B-B14F-4D97-AF65-F5344CB8AC3E}">
        <p14:creationId xmlns:p14="http://schemas.microsoft.com/office/powerpoint/2010/main" val="2000982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0A1A7-F7E9-454B-9581-D05D642C0C71}"/>
              </a:ext>
            </a:extLst>
          </p:cNvPr>
          <p:cNvSpPr>
            <a:spLocks noGrp="1"/>
          </p:cNvSpPr>
          <p:nvPr>
            <p:ph type="title"/>
          </p:nvPr>
        </p:nvSpPr>
        <p:spPr/>
        <p:txBody>
          <a:bodyPr/>
          <a:lstStyle/>
          <a:p>
            <a:r>
              <a:rPr lang="en-US" dirty="0"/>
              <a:t>Consistency in Assessments</a:t>
            </a:r>
          </a:p>
        </p:txBody>
      </p:sp>
      <p:sp>
        <p:nvSpPr>
          <p:cNvPr id="3" name="Content Placeholder 2">
            <a:extLst>
              <a:ext uri="{FF2B5EF4-FFF2-40B4-BE49-F238E27FC236}">
                <a16:creationId xmlns:a16="http://schemas.microsoft.com/office/drawing/2014/main" id="{09259297-0EE4-D144-A1C8-27FFCABD9006}"/>
              </a:ext>
            </a:extLst>
          </p:cNvPr>
          <p:cNvSpPr>
            <a:spLocks noGrp="1"/>
          </p:cNvSpPr>
          <p:nvPr>
            <p:ph idx="1"/>
          </p:nvPr>
        </p:nvSpPr>
        <p:spPr/>
        <p:txBody>
          <a:bodyPr>
            <a:normAutofit/>
          </a:bodyPr>
          <a:lstStyle/>
          <a:p>
            <a:r>
              <a:rPr lang="en-US" b="1" dirty="0"/>
              <a:t>Is this transfer summary information consistent with or different from the specific items in the MDS Assessment Instrument?</a:t>
            </a:r>
          </a:p>
          <a:p>
            <a:r>
              <a:rPr lang="en-US" b="1" dirty="0"/>
              <a:t>Hypothetical example:</a:t>
            </a:r>
          </a:p>
          <a:p>
            <a:pPr>
              <a:buFont typeface="Wingdings" pitchFamily="2" charset="2"/>
              <a:buChar char="Ø"/>
            </a:pPr>
            <a:r>
              <a:rPr lang="en-US" dirty="0"/>
              <a:t>When the hospital discharges Ms. Smith, they evaluate her, according to their assessment, of whether she can walk 12 feet.</a:t>
            </a:r>
          </a:p>
          <a:p>
            <a:pPr>
              <a:buFont typeface="Wingdings" pitchFamily="2" charset="2"/>
              <a:buChar char="Ø"/>
            </a:pPr>
            <a:r>
              <a:rPr lang="en-US" dirty="0"/>
              <a:t>When Ms. Smith arrives at the SNF, they see the hospitals assessment of her ability to walk 12 feet, but they are required to assess whether she can walk 15 feet.</a:t>
            </a:r>
          </a:p>
          <a:p>
            <a:pPr>
              <a:buFont typeface="Wingdings" pitchFamily="2" charset="2"/>
              <a:buChar char="Ø"/>
            </a:pPr>
            <a:r>
              <a:rPr lang="en-US" dirty="0"/>
              <a:t>How do we resolve this?</a:t>
            </a:r>
          </a:p>
          <a:p>
            <a:pPr lvl="1">
              <a:buFont typeface="Wingdings" pitchFamily="2" charset="2"/>
              <a:buChar char="Ø"/>
            </a:pPr>
            <a:r>
              <a:rPr lang="en-US" dirty="0"/>
              <a:t>Does the SNF redo the assessment?</a:t>
            </a:r>
          </a:p>
          <a:p>
            <a:pPr lvl="1">
              <a:buFont typeface="Wingdings" pitchFamily="2" charset="2"/>
              <a:buChar char="Ø"/>
            </a:pPr>
            <a:r>
              <a:rPr lang="en-US" dirty="0"/>
              <a:t>Do we need to include the distance at all?</a:t>
            </a:r>
          </a:p>
          <a:p>
            <a:pPr lvl="1">
              <a:buFont typeface="Wingdings" pitchFamily="2" charset="2"/>
              <a:buChar char="Ø"/>
            </a:pPr>
            <a:r>
              <a:rPr lang="en-US" dirty="0"/>
              <a:t>How do we perform analytics with different assessment definitions?</a:t>
            </a:r>
          </a:p>
        </p:txBody>
      </p:sp>
    </p:spTree>
    <p:extLst>
      <p:ext uri="{BB962C8B-B14F-4D97-AF65-F5344CB8AC3E}">
        <p14:creationId xmlns:p14="http://schemas.microsoft.com/office/powerpoint/2010/main" val="2025653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F3BD-AE1D-4CD4-90CE-3764FC2143E3}"/>
              </a:ext>
            </a:extLst>
          </p:cNvPr>
          <p:cNvSpPr>
            <a:spLocks noGrp="1"/>
          </p:cNvSpPr>
          <p:nvPr>
            <p:ph type="title"/>
          </p:nvPr>
        </p:nvSpPr>
        <p:spPr/>
        <p:txBody>
          <a:bodyPr/>
          <a:lstStyle/>
          <a:p>
            <a:r>
              <a:rPr lang="en-US" dirty="0">
                <a:solidFill>
                  <a:schemeClr val="tx1"/>
                </a:solidFill>
              </a:rPr>
              <a:t>Considerations</a:t>
            </a:r>
          </a:p>
        </p:txBody>
      </p:sp>
      <p:sp>
        <p:nvSpPr>
          <p:cNvPr id="6" name="Content Placeholder 5">
            <a:extLst>
              <a:ext uri="{FF2B5EF4-FFF2-40B4-BE49-F238E27FC236}">
                <a16:creationId xmlns:a16="http://schemas.microsoft.com/office/drawing/2014/main" id="{55122202-1658-42E1-8DB8-99BE68AC0E81}"/>
              </a:ext>
            </a:extLst>
          </p:cNvPr>
          <p:cNvSpPr>
            <a:spLocks noGrp="1"/>
          </p:cNvSpPr>
          <p:nvPr>
            <p:ph idx="1"/>
          </p:nvPr>
        </p:nvSpPr>
        <p:spPr/>
        <p:txBody>
          <a:bodyPr/>
          <a:lstStyle/>
          <a:p>
            <a:pPr marL="457200" indent="-457200">
              <a:buFont typeface="+mj-lt"/>
              <a:buAutoNum type="arabicPeriod"/>
            </a:pPr>
            <a:r>
              <a:rPr lang="en-US" dirty="0">
                <a:solidFill>
                  <a:schemeClr val="tx1"/>
                </a:solidFill>
              </a:rPr>
              <a:t>Outpatient/ ambulatory, acute and post acute care functional assessments are not captured and documented the same way</a:t>
            </a:r>
          </a:p>
          <a:p>
            <a:pPr marL="457200" indent="-457200">
              <a:buFont typeface="+mj-lt"/>
              <a:buAutoNum type="arabicPeriod"/>
            </a:pPr>
            <a:r>
              <a:rPr lang="en-US" dirty="0">
                <a:solidFill>
                  <a:schemeClr val="tx1"/>
                </a:solidFill>
              </a:rPr>
              <a:t>Post acute care utilizes a standardized functional assessment (IMPACT Act mandated Standardized Patient Assessment Data Element (SPADE))</a:t>
            </a:r>
          </a:p>
          <a:p>
            <a:pPr marL="457200" indent="-457200">
              <a:buFont typeface="+mj-lt"/>
              <a:buAutoNum type="arabicPeriod"/>
            </a:pPr>
            <a:r>
              <a:rPr lang="en-US" dirty="0">
                <a:solidFill>
                  <a:schemeClr val="tx1"/>
                </a:solidFill>
              </a:rPr>
              <a:t>Previously utilized CARE Tool captured information related to weight bearing status and endurance, however there are no LOINC codes associated with them at this time</a:t>
            </a:r>
          </a:p>
          <a:p>
            <a:pPr marL="457200" indent="-457200">
              <a:buFont typeface="+mj-lt"/>
              <a:buAutoNum type="arabicPeriod"/>
            </a:pPr>
            <a:r>
              <a:rPr lang="en-US" dirty="0">
                <a:solidFill>
                  <a:schemeClr val="tx1"/>
                </a:solidFill>
              </a:rPr>
              <a:t>The Centers for Medicare &amp; Medicaid Services (CMS), as part of the Testing Experience and Functional Tools (TEFT) demonstration, tested the use of the Functional Assessment Standardized Items (FASI) measures among individuals receiving home and community-based services (HCBS), aligning with national efforts to create exchangeable data across Medicare and Medicaid programs</a:t>
            </a:r>
          </a:p>
        </p:txBody>
      </p:sp>
    </p:spTree>
    <p:extLst>
      <p:ext uri="{BB962C8B-B14F-4D97-AF65-F5344CB8AC3E}">
        <p14:creationId xmlns:p14="http://schemas.microsoft.com/office/powerpoint/2010/main" val="4919758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Ms. Smith’s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2409983005"/>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147619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B9DB3-A769-41E4-9E26-39229AD390AF}"/>
              </a:ext>
            </a:extLst>
          </p:cNvPr>
          <p:cNvSpPr>
            <a:spLocks noGrp="1"/>
          </p:cNvSpPr>
          <p:nvPr>
            <p:ph type="title"/>
          </p:nvPr>
        </p:nvSpPr>
        <p:spPr/>
        <p:txBody>
          <a:bodyPr/>
          <a:lstStyle/>
          <a:p>
            <a:r>
              <a:rPr lang="en-US" dirty="0">
                <a:solidFill>
                  <a:schemeClr val="tx1"/>
                </a:solidFill>
              </a:rPr>
              <a:t>Ms. Smith would like…</a:t>
            </a:r>
          </a:p>
        </p:txBody>
      </p:sp>
      <p:sp>
        <p:nvSpPr>
          <p:cNvPr id="3" name="Content Placeholder 2">
            <a:extLst>
              <a:ext uri="{FF2B5EF4-FFF2-40B4-BE49-F238E27FC236}">
                <a16:creationId xmlns:a16="http://schemas.microsoft.com/office/drawing/2014/main" id="{9049A4E8-E7C1-41AB-B121-84C63DA20222}"/>
              </a:ext>
            </a:extLst>
          </p:cNvPr>
          <p:cNvSpPr>
            <a:spLocks noGrp="1"/>
          </p:cNvSpPr>
          <p:nvPr>
            <p:ph idx="1"/>
          </p:nvPr>
        </p:nvSpPr>
        <p:spPr/>
        <p:txBody>
          <a:bodyPr/>
          <a:lstStyle/>
          <a:p>
            <a:pPr>
              <a:buFont typeface="Wingdings" panose="05000000000000000000" pitchFamily="2" charset="2"/>
              <a:buChar char="Ø"/>
            </a:pPr>
            <a:r>
              <a:rPr lang="en-US" dirty="0"/>
              <a:t> </a:t>
            </a:r>
            <a:r>
              <a:rPr lang="en-US" dirty="0">
                <a:solidFill>
                  <a:schemeClr val="tx1"/>
                </a:solidFill>
              </a:rPr>
              <a:t>To be able to recall and communicate her functional goals to all her providers as well as track her progress</a:t>
            </a:r>
          </a:p>
          <a:p>
            <a:pPr>
              <a:buFont typeface="Wingdings" panose="05000000000000000000" pitchFamily="2" charset="2"/>
              <a:buChar char="Ø"/>
            </a:pPr>
            <a:r>
              <a:rPr lang="en-US" dirty="0">
                <a:solidFill>
                  <a:schemeClr val="tx1"/>
                </a:solidFill>
              </a:rPr>
              <a:t> To provide access to her children regarding her functional status goals and Durable Medical Equipment (DME) needs</a:t>
            </a:r>
          </a:p>
          <a:p>
            <a:pPr>
              <a:buFont typeface="Wingdings" panose="05000000000000000000" pitchFamily="2" charset="2"/>
              <a:buChar char="Ø"/>
            </a:pPr>
            <a:r>
              <a:rPr lang="en-US" dirty="0">
                <a:solidFill>
                  <a:schemeClr val="tx1"/>
                </a:solidFill>
              </a:rPr>
              <a:t> To have the ability to update my goals</a:t>
            </a:r>
          </a:p>
          <a:p>
            <a:pPr marL="0" indent="0">
              <a:buNone/>
            </a:pPr>
            <a:endParaRPr lang="en-US" dirty="0"/>
          </a:p>
        </p:txBody>
      </p:sp>
    </p:spTree>
    <p:extLst>
      <p:ext uri="{BB962C8B-B14F-4D97-AF65-F5344CB8AC3E}">
        <p14:creationId xmlns:p14="http://schemas.microsoft.com/office/powerpoint/2010/main" val="14598578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A7D72D-9FEB-46F3-8E63-17A1BD6BC0E1}"/>
              </a:ext>
            </a:extLst>
          </p:cNvPr>
          <p:cNvSpPr>
            <a:spLocks noGrp="1"/>
          </p:cNvSpPr>
          <p:nvPr>
            <p:ph type="title"/>
          </p:nvPr>
        </p:nvSpPr>
        <p:spPr/>
        <p:txBody>
          <a:bodyPr/>
          <a:lstStyle/>
          <a:p>
            <a:r>
              <a:rPr lang="en-US" dirty="0"/>
              <a:t>Daughter</a:t>
            </a:r>
          </a:p>
        </p:txBody>
      </p:sp>
      <p:sp>
        <p:nvSpPr>
          <p:cNvPr id="5" name="Text Placeholder 4">
            <a:extLst>
              <a:ext uri="{FF2B5EF4-FFF2-40B4-BE49-F238E27FC236}">
                <a16:creationId xmlns:a16="http://schemas.microsoft.com/office/drawing/2014/main" id="{FC7DCE25-1B20-4434-980E-AA4F168966A5}"/>
              </a:ext>
            </a:extLst>
          </p:cNvPr>
          <p:cNvSpPr>
            <a:spLocks noGrp="1"/>
          </p:cNvSpPr>
          <p:nvPr>
            <p:ph type="body" idx="1"/>
          </p:nvPr>
        </p:nvSpPr>
        <p:spPr/>
        <p:txBody>
          <a:bodyPr/>
          <a:lstStyle/>
          <a:p>
            <a:r>
              <a:rPr lang="en-US" dirty="0"/>
              <a:t>The perspective from the patient’s daughter</a:t>
            </a:r>
          </a:p>
        </p:txBody>
      </p:sp>
    </p:spTree>
    <p:extLst>
      <p:ext uri="{BB962C8B-B14F-4D97-AF65-F5344CB8AC3E}">
        <p14:creationId xmlns:p14="http://schemas.microsoft.com/office/powerpoint/2010/main" val="1014847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Daughters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204026496"/>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66944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4370-4FA6-4067-A6FA-2D3DCB4FD524}"/>
              </a:ext>
            </a:extLst>
          </p:cNvPr>
          <p:cNvSpPr>
            <a:spLocks noGrp="1"/>
          </p:cNvSpPr>
          <p:nvPr>
            <p:ph type="title"/>
          </p:nvPr>
        </p:nvSpPr>
        <p:spPr/>
        <p:txBody>
          <a:bodyPr/>
          <a:lstStyle/>
          <a:p>
            <a:r>
              <a:rPr lang="en-US" dirty="0">
                <a:solidFill>
                  <a:schemeClr val="tx1"/>
                </a:solidFill>
              </a:rPr>
              <a:t>Daughter Would Like…</a:t>
            </a:r>
          </a:p>
        </p:txBody>
      </p:sp>
      <p:sp>
        <p:nvSpPr>
          <p:cNvPr id="3" name="Content Placeholder 2">
            <a:extLst>
              <a:ext uri="{FF2B5EF4-FFF2-40B4-BE49-F238E27FC236}">
                <a16:creationId xmlns:a16="http://schemas.microsoft.com/office/drawing/2014/main" id="{DE921A85-88F5-4871-94CE-DC891D9B4AC3}"/>
              </a:ext>
            </a:extLst>
          </p:cNvPr>
          <p:cNvSpPr>
            <a:spLocks noGrp="1"/>
          </p:cNvSpPr>
          <p:nvPr>
            <p:ph idx="1"/>
          </p:nvPr>
        </p:nvSpPr>
        <p:spPr>
          <a:xfrm>
            <a:off x="1097280" y="1845734"/>
            <a:ext cx="10058400" cy="4023360"/>
          </a:xfrm>
        </p:spPr>
        <p:txBody>
          <a:bodyPr/>
          <a:lstStyle/>
          <a:p>
            <a:pPr>
              <a:buFont typeface="Wingdings" panose="05000000000000000000" pitchFamily="2" charset="2"/>
              <a:buChar char="Ø"/>
            </a:pPr>
            <a:r>
              <a:rPr lang="en-US" dirty="0">
                <a:solidFill>
                  <a:schemeClr val="tx1"/>
                </a:solidFill>
              </a:rPr>
              <a:t> To have easy access to her Mother’s functional goals in the event her mother is incapacitated</a:t>
            </a:r>
          </a:p>
          <a:p>
            <a:pPr>
              <a:buFont typeface="Wingdings" panose="05000000000000000000" pitchFamily="2" charset="2"/>
              <a:buChar char="Ø"/>
            </a:pPr>
            <a:r>
              <a:rPr lang="en-US" dirty="0">
                <a:solidFill>
                  <a:schemeClr val="tx1"/>
                </a:solidFill>
              </a:rPr>
              <a:t> To be notified if her Mother’s functional status changes</a:t>
            </a:r>
          </a:p>
        </p:txBody>
      </p:sp>
    </p:spTree>
    <p:extLst>
      <p:ext uri="{BB962C8B-B14F-4D97-AF65-F5344CB8AC3E}">
        <p14:creationId xmlns:p14="http://schemas.microsoft.com/office/powerpoint/2010/main" val="3732242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2B7FEA-6639-4A39-A1C3-6C74439A4773}"/>
              </a:ext>
            </a:extLst>
          </p:cNvPr>
          <p:cNvSpPr>
            <a:spLocks noGrp="1"/>
          </p:cNvSpPr>
          <p:nvPr>
            <p:ph type="title"/>
          </p:nvPr>
        </p:nvSpPr>
        <p:spPr/>
        <p:txBody>
          <a:bodyPr/>
          <a:lstStyle/>
          <a:p>
            <a:r>
              <a:rPr lang="en-US" dirty="0"/>
              <a:t>Case Manager/ Social Worker (CM/ SW)</a:t>
            </a:r>
          </a:p>
        </p:txBody>
      </p:sp>
      <p:sp>
        <p:nvSpPr>
          <p:cNvPr id="5" name="Text Placeholder 4">
            <a:extLst>
              <a:ext uri="{FF2B5EF4-FFF2-40B4-BE49-F238E27FC236}">
                <a16:creationId xmlns:a16="http://schemas.microsoft.com/office/drawing/2014/main" id="{D0E3FFC9-15DD-430E-92FA-AB13DD8B95AC}"/>
              </a:ext>
            </a:extLst>
          </p:cNvPr>
          <p:cNvSpPr>
            <a:spLocks noGrp="1"/>
          </p:cNvSpPr>
          <p:nvPr>
            <p:ph type="body" idx="1"/>
          </p:nvPr>
        </p:nvSpPr>
        <p:spPr/>
        <p:txBody>
          <a:bodyPr/>
          <a:lstStyle/>
          <a:p>
            <a:r>
              <a:rPr lang="en-US" dirty="0"/>
              <a:t>Care coordination perspective (hospital and SNF)</a:t>
            </a:r>
          </a:p>
        </p:txBody>
      </p:sp>
    </p:spTree>
    <p:extLst>
      <p:ext uri="{BB962C8B-B14F-4D97-AF65-F5344CB8AC3E}">
        <p14:creationId xmlns:p14="http://schemas.microsoft.com/office/powerpoint/2010/main" val="14622765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194908-F140-5D46-8714-701A04F160C8}"/>
              </a:ext>
            </a:extLst>
          </p:cNvPr>
          <p:cNvSpPr/>
          <p:nvPr/>
        </p:nvSpPr>
        <p:spPr>
          <a:xfrm>
            <a:off x="1153551" y="1589649"/>
            <a:ext cx="10114671" cy="2532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his is a screenshot of how a patient's transfer of care flows between hospitals, facilities, home, providers, family, and the CMS assessments. "/>
          <p:cNvPicPr>
            <a:picLocks noChangeAspect="1"/>
          </p:cNvPicPr>
          <p:nvPr/>
        </p:nvPicPr>
        <p:blipFill>
          <a:blip r:embed="rId3"/>
          <a:stretch>
            <a:fillRect/>
          </a:stretch>
        </p:blipFill>
        <p:spPr>
          <a:xfrm>
            <a:off x="1547445" y="783912"/>
            <a:ext cx="9383152" cy="5498118"/>
          </a:xfrm>
          <a:prstGeom prst="rect">
            <a:avLst/>
          </a:prstGeom>
        </p:spPr>
      </p:pic>
      <p:sp>
        <p:nvSpPr>
          <p:cNvPr id="3" name="Title 2"/>
          <p:cNvSpPr>
            <a:spLocks noGrp="1"/>
          </p:cNvSpPr>
          <p:nvPr>
            <p:ph type="title"/>
          </p:nvPr>
        </p:nvSpPr>
        <p:spPr>
          <a:xfrm>
            <a:off x="312578" y="491562"/>
            <a:ext cx="11566843" cy="421189"/>
          </a:xfrm>
        </p:spPr>
        <p:txBody>
          <a:bodyPr/>
          <a:lstStyle/>
          <a:p>
            <a:r>
              <a:rPr lang="en-US" dirty="0">
                <a:solidFill>
                  <a:schemeClr val="tx2"/>
                </a:solidFill>
              </a:rPr>
              <a:t>The Patient Story</a:t>
            </a:r>
          </a:p>
        </p:txBody>
      </p:sp>
      <p:sp>
        <p:nvSpPr>
          <p:cNvPr id="4" name="TextBox 3">
            <a:extLst>
              <a:ext uri="{FF2B5EF4-FFF2-40B4-BE49-F238E27FC236}">
                <a16:creationId xmlns:a16="http://schemas.microsoft.com/office/drawing/2014/main" id="{52A6717F-994B-3B49-906B-2335975DE79B}"/>
              </a:ext>
            </a:extLst>
          </p:cNvPr>
          <p:cNvSpPr txBox="1"/>
          <p:nvPr/>
        </p:nvSpPr>
        <p:spPr>
          <a:xfrm>
            <a:off x="3074443" y="2135218"/>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8" name="TextBox 7">
            <a:extLst>
              <a:ext uri="{FF2B5EF4-FFF2-40B4-BE49-F238E27FC236}">
                <a16:creationId xmlns:a16="http://schemas.microsoft.com/office/drawing/2014/main" id="{9B8D4B6C-4167-C54B-B07A-2972B6D3D33F}"/>
              </a:ext>
            </a:extLst>
          </p:cNvPr>
          <p:cNvSpPr txBox="1"/>
          <p:nvPr/>
        </p:nvSpPr>
        <p:spPr>
          <a:xfrm>
            <a:off x="4256767" y="3603311"/>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9" name="TextBox 8">
            <a:extLst>
              <a:ext uri="{FF2B5EF4-FFF2-40B4-BE49-F238E27FC236}">
                <a16:creationId xmlns:a16="http://schemas.microsoft.com/office/drawing/2014/main" id="{F82DBAFA-2B10-6D4D-A391-D5E327402AC2}"/>
              </a:ext>
            </a:extLst>
          </p:cNvPr>
          <p:cNvSpPr txBox="1"/>
          <p:nvPr/>
        </p:nvSpPr>
        <p:spPr>
          <a:xfrm>
            <a:off x="6296583" y="3758055"/>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11" name="TextBox 10">
            <a:extLst>
              <a:ext uri="{FF2B5EF4-FFF2-40B4-BE49-F238E27FC236}">
                <a16:creationId xmlns:a16="http://schemas.microsoft.com/office/drawing/2014/main" id="{F436193E-290E-5240-A914-88F843B6E9EA}"/>
              </a:ext>
            </a:extLst>
          </p:cNvPr>
          <p:cNvSpPr txBox="1"/>
          <p:nvPr/>
        </p:nvSpPr>
        <p:spPr>
          <a:xfrm>
            <a:off x="7576743" y="2702979"/>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Tree>
    <p:extLst>
      <p:ext uri="{BB962C8B-B14F-4D97-AF65-F5344CB8AC3E}">
        <p14:creationId xmlns:p14="http://schemas.microsoft.com/office/powerpoint/2010/main" val="80343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CM/ SW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1365539757"/>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82490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2EB12-A7B6-4E09-A59B-7EE9A0966BEC}"/>
              </a:ext>
            </a:extLst>
          </p:cNvPr>
          <p:cNvSpPr>
            <a:spLocks noGrp="1"/>
          </p:cNvSpPr>
          <p:nvPr>
            <p:ph type="title"/>
          </p:nvPr>
        </p:nvSpPr>
        <p:spPr/>
        <p:txBody>
          <a:bodyPr/>
          <a:lstStyle/>
          <a:p>
            <a:r>
              <a:rPr lang="en-US" dirty="0">
                <a:solidFill>
                  <a:schemeClr val="tx1"/>
                </a:solidFill>
              </a:rPr>
              <a:t>CM/ SW would like…</a:t>
            </a:r>
          </a:p>
        </p:txBody>
      </p:sp>
      <p:sp>
        <p:nvSpPr>
          <p:cNvPr id="3" name="Content Placeholder 2">
            <a:extLst>
              <a:ext uri="{FF2B5EF4-FFF2-40B4-BE49-F238E27FC236}">
                <a16:creationId xmlns:a16="http://schemas.microsoft.com/office/drawing/2014/main" id="{0EBAC719-B52F-47DC-9B8B-08B43AB255A2}"/>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be able to identify whether the patient has functional goals in the EHR and, if so, to access the patient’s goals quickly and efficiently</a:t>
            </a:r>
          </a:p>
          <a:p>
            <a:pPr>
              <a:buFont typeface="Wingdings" panose="05000000000000000000" pitchFamily="2" charset="2"/>
              <a:buChar char="Ø"/>
            </a:pPr>
            <a:r>
              <a:rPr lang="en-US" dirty="0">
                <a:solidFill>
                  <a:schemeClr val="tx1"/>
                </a:solidFill>
              </a:rPr>
              <a:t> To minimize clicks required to send functional status progress, goals and DME needs to other healthcare providers</a:t>
            </a:r>
          </a:p>
        </p:txBody>
      </p:sp>
    </p:spTree>
    <p:extLst>
      <p:ext uri="{BB962C8B-B14F-4D97-AF65-F5344CB8AC3E}">
        <p14:creationId xmlns:p14="http://schemas.microsoft.com/office/powerpoint/2010/main" val="230102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2B7FEA-6639-4A39-A1C3-6C74439A4773}"/>
              </a:ext>
            </a:extLst>
          </p:cNvPr>
          <p:cNvSpPr>
            <a:spLocks noGrp="1"/>
          </p:cNvSpPr>
          <p:nvPr>
            <p:ph type="title"/>
          </p:nvPr>
        </p:nvSpPr>
        <p:spPr/>
        <p:txBody>
          <a:bodyPr/>
          <a:lstStyle/>
          <a:p>
            <a:r>
              <a:rPr lang="en-US" dirty="0"/>
              <a:t>Provider Persona</a:t>
            </a:r>
          </a:p>
        </p:txBody>
      </p:sp>
      <p:sp>
        <p:nvSpPr>
          <p:cNvPr id="5" name="Text Placeholder 4">
            <a:extLst>
              <a:ext uri="{FF2B5EF4-FFF2-40B4-BE49-F238E27FC236}">
                <a16:creationId xmlns:a16="http://schemas.microsoft.com/office/drawing/2014/main" id="{D0E3FFC9-15DD-430E-92FA-AB13DD8B95AC}"/>
              </a:ext>
            </a:extLst>
          </p:cNvPr>
          <p:cNvSpPr>
            <a:spLocks noGrp="1"/>
          </p:cNvSpPr>
          <p:nvPr>
            <p:ph type="body" idx="1"/>
          </p:nvPr>
        </p:nvSpPr>
        <p:spPr/>
        <p:txBody>
          <a:bodyPr/>
          <a:lstStyle/>
          <a:p>
            <a:r>
              <a:rPr lang="en-US" dirty="0"/>
              <a:t>Hospital Provider perspective</a:t>
            </a:r>
          </a:p>
        </p:txBody>
      </p:sp>
    </p:spTree>
    <p:extLst>
      <p:ext uri="{BB962C8B-B14F-4D97-AF65-F5344CB8AC3E}">
        <p14:creationId xmlns:p14="http://schemas.microsoft.com/office/powerpoint/2010/main" val="41443087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Provider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104634079"/>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85044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2EB12-A7B6-4E09-A59B-7EE9A0966BEC}"/>
              </a:ext>
            </a:extLst>
          </p:cNvPr>
          <p:cNvSpPr>
            <a:spLocks noGrp="1"/>
          </p:cNvSpPr>
          <p:nvPr>
            <p:ph type="title"/>
          </p:nvPr>
        </p:nvSpPr>
        <p:spPr/>
        <p:txBody>
          <a:bodyPr/>
          <a:lstStyle/>
          <a:p>
            <a:r>
              <a:rPr lang="en-US" dirty="0">
                <a:solidFill>
                  <a:schemeClr val="tx1"/>
                </a:solidFill>
              </a:rPr>
              <a:t>Provider would like…</a:t>
            </a:r>
          </a:p>
        </p:txBody>
      </p:sp>
      <p:sp>
        <p:nvSpPr>
          <p:cNvPr id="3" name="Content Placeholder 2">
            <a:extLst>
              <a:ext uri="{FF2B5EF4-FFF2-40B4-BE49-F238E27FC236}">
                <a16:creationId xmlns:a16="http://schemas.microsoft.com/office/drawing/2014/main" id="{0EBAC719-B52F-47DC-9B8B-08B43AB255A2}"/>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be able to identify whether the patient has functional goals in the EHR from other healthcare settings, and if so to access the patient’s goals quickly and efficiently</a:t>
            </a:r>
          </a:p>
          <a:p>
            <a:pPr>
              <a:buFont typeface="Wingdings" panose="05000000000000000000" pitchFamily="2" charset="2"/>
              <a:buChar char="Ø"/>
            </a:pPr>
            <a:r>
              <a:rPr lang="en-US" dirty="0">
                <a:solidFill>
                  <a:schemeClr val="tx1"/>
                </a:solidFill>
              </a:rPr>
              <a:t> To be able to send cognitive status, functional status progress, goals and DME needs to other healthcare providers with minimal clicks.</a:t>
            </a:r>
          </a:p>
        </p:txBody>
      </p:sp>
    </p:spTree>
    <p:extLst>
      <p:ext uri="{BB962C8B-B14F-4D97-AF65-F5344CB8AC3E}">
        <p14:creationId xmlns:p14="http://schemas.microsoft.com/office/powerpoint/2010/main" val="23086913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80DCF1-954F-46F0-8DF7-0A8F9B0D60D4}"/>
              </a:ext>
            </a:extLst>
          </p:cNvPr>
          <p:cNvSpPr>
            <a:spLocks noGrp="1"/>
          </p:cNvSpPr>
          <p:nvPr>
            <p:ph type="title"/>
          </p:nvPr>
        </p:nvSpPr>
        <p:spPr/>
        <p:txBody>
          <a:bodyPr/>
          <a:lstStyle/>
          <a:p>
            <a:r>
              <a:rPr lang="en-US" dirty="0"/>
              <a:t>Payor</a:t>
            </a:r>
          </a:p>
        </p:txBody>
      </p:sp>
      <p:sp>
        <p:nvSpPr>
          <p:cNvPr id="5" name="Text Placeholder 4">
            <a:extLst>
              <a:ext uri="{FF2B5EF4-FFF2-40B4-BE49-F238E27FC236}">
                <a16:creationId xmlns:a16="http://schemas.microsoft.com/office/drawing/2014/main" id="{CC0C35F8-2E98-4CE6-9071-32CCB171F0CB}"/>
              </a:ext>
            </a:extLst>
          </p:cNvPr>
          <p:cNvSpPr>
            <a:spLocks noGrp="1"/>
          </p:cNvSpPr>
          <p:nvPr>
            <p:ph type="body" idx="1"/>
          </p:nvPr>
        </p:nvSpPr>
        <p:spPr/>
        <p:txBody>
          <a:bodyPr/>
          <a:lstStyle/>
          <a:p>
            <a:r>
              <a:rPr lang="en-US" dirty="0"/>
              <a:t>The payor perspective</a:t>
            </a:r>
          </a:p>
        </p:txBody>
      </p:sp>
    </p:spTree>
    <p:extLst>
      <p:ext uri="{BB962C8B-B14F-4D97-AF65-F5344CB8AC3E}">
        <p14:creationId xmlns:p14="http://schemas.microsoft.com/office/powerpoint/2010/main" val="33160262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Payor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888822777"/>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65788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477D1-C52B-4445-BC2E-247C12FFE67A}"/>
              </a:ext>
            </a:extLst>
          </p:cNvPr>
          <p:cNvSpPr>
            <a:spLocks noGrp="1"/>
          </p:cNvSpPr>
          <p:nvPr>
            <p:ph type="title"/>
          </p:nvPr>
        </p:nvSpPr>
        <p:spPr/>
        <p:txBody>
          <a:bodyPr/>
          <a:lstStyle/>
          <a:p>
            <a:r>
              <a:rPr lang="en-US" dirty="0">
                <a:solidFill>
                  <a:schemeClr val="tx1"/>
                </a:solidFill>
              </a:rPr>
              <a:t>Payor would like…</a:t>
            </a:r>
          </a:p>
        </p:txBody>
      </p:sp>
      <p:sp>
        <p:nvSpPr>
          <p:cNvPr id="3" name="Content Placeholder 2">
            <a:extLst>
              <a:ext uri="{FF2B5EF4-FFF2-40B4-BE49-F238E27FC236}">
                <a16:creationId xmlns:a16="http://schemas.microsoft.com/office/drawing/2014/main" id="{09E42F93-216F-46B2-8F5E-D04801AF29A0}"/>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a:t>
            </a:r>
            <a:r>
              <a:rPr lang="en-US">
                <a:solidFill>
                  <a:schemeClr val="tx1"/>
                </a:solidFill>
              </a:rPr>
              <a:t>engage members </a:t>
            </a:r>
            <a:r>
              <a:rPr lang="en-US" dirty="0">
                <a:solidFill>
                  <a:schemeClr val="tx1"/>
                </a:solidFill>
              </a:rPr>
              <a:t>in their healthcare and goals</a:t>
            </a:r>
          </a:p>
          <a:p>
            <a:pPr marL="0" indent="0">
              <a:buNone/>
            </a:pPr>
            <a:endParaRPr lang="en-US" dirty="0">
              <a:solidFill>
                <a:schemeClr val="tx1"/>
              </a:solidFill>
            </a:endParaRPr>
          </a:p>
        </p:txBody>
      </p:sp>
    </p:spTree>
    <p:extLst>
      <p:ext uri="{BB962C8B-B14F-4D97-AF65-F5344CB8AC3E}">
        <p14:creationId xmlns:p14="http://schemas.microsoft.com/office/powerpoint/2010/main" val="35649132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34655-F117-4850-824D-A0591B70BD50}"/>
              </a:ext>
            </a:extLst>
          </p:cNvPr>
          <p:cNvSpPr>
            <a:spLocks noGrp="1"/>
          </p:cNvSpPr>
          <p:nvPr>
            <p:ph type="title"/>
          </p:nvPr>
        </p:nvSpPr>
        <p:spPr/>
        <p:txBody>
          <a:bodyPr/>
          <a:lstStyle/>
          <a:p>
            <a:r>
              <a:rPr lang="en-US" dirty="0">
                <a:solidFill>
                  <a:schemeClr val="tx1"/>
                </a:solidFill>
              </a:rPr>
              <a:t>Next Steps</a:t>
            </a:r>
          </a:p>
        </p:txBody>
      </p:sp>
      <p:sp>
        <p:nvSpPr>
          <p:cNvPr id="5" name="Content Placeholder 4">
            <a:extLst>
              <a:ext uri="{FF2B5EF4-FFF2-40B4-BE49-F238E27FC236}">
                <a16:creationId xmlns:a16="http://schemas.microsoft.com/office/drawing/2014/main" id="{BE95B307-5CF8-48C9-88CC-463078816D55}"/>
              </a:ext>
            </a:extLst>
          </p:cNvPr>
          <p:cNvSpPr>
            <a:spLocks noGrp="1"/>
          </p:cNvSpPr>
          <p:nvPr>
            <p:ph idx="1"/>
          </p:nvPr>
        </p:nvSpPr>
        <p:spPr/>
        <p:txBody>
          <a:bodyPr/>
          <a:lstStyle/>
          <a:p>
            <a:pPr marL="457200" indent="-457200">
              <a:buFont typeface="+mj-lt"/>
              <a:buAutoNum type="arabicPeriod"/>
            </a:pPr>
            <a:r>
              <a:rPr lang="en-US" dirty="0">
                <a:solidFill>
                  <a:schemeClr val="tx1"/>
                </a:solidFill>
              </a:rPr>
              <a:t>Finalize and vote on transfer summary data elements for use case</a:t>
            </a:r>
          </a:p>
          <a:p>
            <a:pPr marL="457200" indent="-457200">
              <a:buFont typeface="+mj-lt"/>
              <a:buAutoNum type="arabicPeriod"/>
            </a:pPr>
            <a:r>
              <a:rPr lang="en-US" dirty="0">
                <a:solidFill>
                  <a:schemeClr val="tx1"/>
                </a:solidFill>
              </a:rPr>
              <a:t>Examine what is currently available that addresses the data element (FHIR or a C-CDA data model)</a:t>
            </a:r>
          </a:p>
          <a:p>
            <a:pPr marL="457200" indent="-457200">
              <a:buFont typeface="+mj-lt"/>
              <a:buAutoNum type="arabicPeriod"/>
            </a:pPr>
            <a:r>
              <a:rPr lang="en-US" dirty="0">
                <a:solidFill>
                  <a:schemeClr val="tx1"/>
                </a:solidFill>
              </a:rPr>
              <a:t>Identify any gaps in the available data model </a:t>
            </a:r>
          </a:p>
          <a:p>
            <a:pPr marL="457200" indent="-457200">
              <a:buFont typeface="+mj-lt"/>
              <a:buAutoNum type="arabicPeriod"/>
            </a:pPr>
            <a:r>
              <a:rPr lang="en-US" dirty="0">
                <a:solidFill>
                  <a:schemeClr val="tx1"/>
                </a:solidFill>
              </a:rPr>
              <a:t>Fill in gaps and build a FHIR Implementation Guide (IG)</a:t>
            </a:r>
          </a:p>
        </p:txBody>
      </p:sp>
    </p:spTree>
    <p:extLst>
      <p:ext uri="{BB962C8B-B14F-4D97-AF65-F5344CB8AC3E}">
        <p14:creationId xmlns:p14="http://schemas.microsoft.com/office/powerpoint/2010/main" val="1314692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67A01A-F349-431B-9E62-E7F3959523AD}"/>
              </a:ext>
            </a:extLst>
          </p:cNvPr>
          <p:cNvSpPr>
            <a:spLocks noGrp="1"/>
          </p:cNvSpPr>
          <p:nvPr>
            <p:ph type="title"/>
          </p:nvPr>
        </p:nvSpPr>
        <p:spPr/>
        <p:txBody>
          <a:bodyPr/>
          <a:lstStyle/>
          <a:p>
            <a:r>
              <a:rPr lang="en-US" dirty="0">
                <a:solidFill>
                  <a:schemeClr val="tx1"/>
                </a:solidFill>
              </a:rPr>
              <a:t>Transfer Summary Data Elements based on Existing C-CDA specifications</a:t>
            </a:r>
          </a:p>
        </p:txBody>
      </p:sp>
      <p:graphicFrame>
        <p:nvGraphicFramePr>
          <p:cNvPr id="12" name="Content Placeholder 11">
            <a:extLst>
              <a:ext uri="{FF2B5EF4-FFF2-40B4-BE49-F238E27FC236}">
                <a16:creationId xmlns:a16="http://schemas.microsoft.com/office/drawing/2014/main" id="{BEB5B7B8-E0A3-4984-B298-51FD6C4A7020}"/>
              </a:ext>
            </a:extLst>
          </p:cNvPr>
          <p:cNvGraphicFramePr>
            <a:graphicFrameLocks noGrp="1"/>
          </p:cNvGraphicFramePr>
          <p:nvPr>
            <p:ph sz="half" idx="1"/>
            <p:extLst>
              <p:ext uri="{D42A27DB-BD31-4B8C-83A1-F6EECF244321}">
                <p14:modId xmlns:p14="http://schemas.microsoft.com/office/powerpoint/2010/main" val="2489463400"/>
              </p:ext>
            </p:extLst>
          </p:nvPr>
        </p:nvGraphicFramePr>
        <p:xfrm>
          <a:off x="1618139" y="2045970"/>
          <a:ext cx="3987800" cy="4149090"/>
        </p:xfrm>
        <a:graphic>
          <a:graphicData uri="http://schemas.openxmlformats.org/drawingml/2006/table">
            <a:tbl>
              <a:tblPr/>
              <a:tblGrid>
                <a:gridCol w="3987800">
                  <a:extLst>
                    <a:ext uri="{9D8B030D-6E8A-4147-A177-3AD203B41FA5}">
                      <a16:colId xmlns:a16="http://schemas.microsoft.com/office/drawing/2014/main" val="732639264"/>
                    </a:ext>
                  </a:extLst>
                </a:gridCol>
              </a:tblGrid>
              <a:tr h="159076">
                <a:tc>
                  <a:txBody>
                    <a:bodyPr/>
                    <a:lstStyle/>
                    <a:p>
                      <a:pPr algn="l" fontAlgn="b"/>
                      <a:r>
                        <a:rPr lang="fr-FR" sz="1400" b="0" i="0" u="none" strike="noStrike" dirty="0">
                          <a:solidFill>
                            <a:srgbClr val="000000"/>
                          </a:solidFill>
                          <a:effectLst/>
                          <a:latin typeface="Times New Roman" panose="02020603050405020304" pitchFamily="18" charset="0"/>
                        </a:rPr>
                        <a:t>Admission </a:t>
                      </a:r>
                      <a:r>
                        <a:rPr lang="fr-FR" sz="1400" b="0" i="0" u="none" strike="noStrike" dirty="0" err="1">
                          <a:solidFill>
                            <a:srgbClr val="000000"/>
                          </a:solidFill>
                          <a:effectLst/>
                          <a:latin typeface="Times New Roman" panose="02020603050405020304" pitchFamily="18" charset="0"/>
                        </a:rPr>
                        <a:t>Diagnosis</a:t>
                      </a:r>
                      <a:r>
                        <a:rPr lang="fr-FR" sz="1400" b="0" i="0" u="none" strike="noStrike" dirty="0">
                          <a:solidFill>
                            <a:srgbClr val="000000"/>
                          </a:solidFill>
                          <a:effectLst/>
                          <a:latin typeface="Times New Roman" panose="02020603050405020304" pitchFamily="18" charset="0"/>
                        </a:rPr>
                        <a:t> Section (V3) (</a:t>
                      </a:r>
                      <a:r>
                        <a:rPr lang="fr-FR" sz="1400" b="0" i="0" u="none" strike="noStrike" dirty="0" err="1">
                          <a:solidFill>
                            <a:srgbClr val="000000"/>
                          </a:solidFill>
                          <a:effectLst/>
                          <a:latin typeface="Times New Roman" panose="02020603050405020304" pitchFamily="18" charset="0"/>
                        </a:rPr>
                        <a:t>optional</a:t>
                      </a:r>
                      <a:r>
                        <a:rPr lang="fr-FR" sz="1400" b="0" i="0" u="none" strike="noStrike" dirty="0">
                          <a:solidFill>
                            <a:srgbClr val="000000"/>
                          </a:solidFill>
                          <a:effectLst/>
                          <a:latin typeface="Times New Roman" panose="02020603050405020304" pitchFamily="18" charset="0"/>
                        </a:rPr>
                        <a:t>)</a:t>
                      </a:r>
                    </a:p>
                  </a:txBody>
                  <a:tcPr marL="6350" marR="6350" marT="6350" marB="0" anchor="b">
                    <a:lnL>
                      <a:noFill/>
                    </a:lnL>
                    <a:lnR>
                      <a:noFill/>
                    </a:lnR>
                    <a:lnT>
                      <a:noFill/>
                    </a:lnT>
                    <a:lnB>
                      <a:noFill/>
                    </a:lnB>
                  </a:tcPr>
                </a:tc>
                <a:extLst>
                  <a:ext uri="{0D108BD9-81ED-4DB2-BD59-A6C34878D82A}">
                    <a16:rowId xmlns:a16="http://schemas.microsoft.com/office/drawing/2014/main" val="320281170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Admission Medications Section (entries optional) (V3) (optional)</a:t>
                      </a:r>
                    </a:p>
                  </a:txBody>
                  <a:tcPr marL="6350" marR="6350" marT="6350" marB="0" anchor="b">
                    <a:lnL>
                      <a:noFill/>
                    </a:lnL>
                    <a:lnR>
                      <a:noFill/>
                    </a:lnR>
                    <a:lnT>
                      <a:noFill/>
                    </a:lnT>
                    <a:lnB>
                      <a:noFill/>
                    </a:lnB>
                  </a:tcPr>
                </a:tc>
                <a:extLst>
                  <a:ext uri="{0D108BD9-81ED-4DB2-BD59-A6C34878D82A}">
                    <a16:rowId xmlns:a16="http://schemas.microsoft.com/office/drawing/2014/main" val="284870244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Advance Directives Section (entries required) (V3) (optional)</a:t>
                      </a:r>
                    </a:p>
                  </a:txBody>
                  <a:tcPr marL="6350" marR="6350" marT="6350" marB="0" anchor="b">
                    <a:lnL>
                      <a:noFill/>
                    </a:lnL>
                    <a:lnR>
                      <a:noFill/>
                    </a:lnR>
                    <a:lnT>
                      <a:noFill/>
                    </a:lnT>
                    <a:lnB>
                      <a:noFill/>
                    </a:lnB>
                  </a:tcPr>
                </a:tc>
                <a:extLst>
                  <a:ext uri="{0D108BD9-81ED-4DB2-BD59-A6C34878D82A}">
                    <a16:rowId xmlns:a16="http://schemas.microsoft.com/office/drawing/2014/main" val="346637459"/>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Allergies and Intolerances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3968126760"/>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Assessment and Plan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2863370323"/>
                  </a:ext>
                </a:extLst>
              </a:tr>
              <a:tr h="165440">
                <a:tc>
                  <a:txBody>
                    <a:bodyPr/>
                    <a:lstStyle/>
                    <a:p>
                      <a:pPr algn="l" fontAlgn="b"/>
                      <a:r>
                        <a:rPr lang="en-US" sz="1400" b="0" i="0" u="none" strike="noStrike">
                          <a:solidFill>
                            <a:srgbClr val="000000"/>
                          </a:solidFill>
                          <a:effectLst/>
                          <a:latin typeface="Times New Roman" panose="02020603050405020304" pitchFamily="18" charset="0"/>
                        </a:rPr>
                        <a:t>Assessment Section (optional)</a:t>
                      </a:r>
                    </a:p>
                  </a:txBody>
                  <a:tcPr marL="6350" marR="6350" marT="6350" marB="0" anchor="b">
                    <a:lnL>
                      <a:noFill/>
                    </a:lnL>
                    <a:lnR>
                      <a:noFill/>
                    </a:lnR>
                    <a:lnT>
                      <a:noFill/>
                    </a:lnT>
                    <a:lnB>
                      <a:noFill/>
                    </a:lnB>
                  </a:tcPr>
                </a:tc>
                <a:extLst>
                  <a:ext uri="{0D108BD9-81ED-4DB2-BD59-A6C34878D82A}">
                    <a16:rowId xmlns:a16="http://schemas.microsoft.com/office/drawing/2014/main" val="301161489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Course of Care Section (optional)</a:t>
                      </a:r>
                    </a:p>
                  </a:txBody>
                  <a:tcPr marL="6350" marR="6350" marT="6350" marB="0" anchor="b">
                    <a:lnL>
                      <a:noFill/>
                    </a:lnL>
                    <a:lnR>
                      <a:noFill/>
                    </a:lnR>
                    <a:lnT>
                      <a:noFill/>
                    </a:lnT>
                    <a:lnB>
                      <a:noFill/>
                    </a:lnB>
                  </a:tcPr>
                </a:tc>
                <a:extLst>
                  <a:ext uri="{0D108BD9-81ED-4DB2-BD59-A6C34878D82A}">
                    <a16:rowId xmlns:a16="http://schemas.microsoft.com/office/drawing/2014/main" val="1485884673"/>
                  </a:ext>
                </a:extLst>
              </a:tr>
              <a:tr h="165440">
                <a:tc>
                  <a:txBody>
                    <a:bodyPr/>
                    <a:lstStyle/>
                    <a:p>
                      <a:pPr algn="l" fontAlgn="b"/>
                      <a:r>
                        <a:rPr lang="fr-FR" sz="1400" b="0" i="0" u="none" strike="noStrike" dirty="0" err="1">
                          <a:solidFill>
                            <a:srgbClr val="000000"/>
                          </a:solidFill>
                          <a:effectLst/>
                          <a:latin typeface="Times New Roman" panose="02020603050405020304" pitchFamily="18" charset="0"/>
                        </a:rPr>
                        <a:t>Discharge</a:t>
                      </a:r>
                      <a:r>
                        <a:rPr lang="fr-FR" sz="1400" b="0" i="0" u="none" strike="noStrike" dirty="0">
                          <a:solidFill>
                            <a:srgbClr val="000000"/>
                          </a:solidFill>
                          <a:effectLst/>
                          <a:latin typeface="Times New Roman" panose="02020603050405020304" pitchFamily="18" charset="0"/>
                        </a:rPr>
                        <a:t> </a:t>
                      </a:r>
                      <a:r>
                        <a:rPr lang="fr-FR" sz="1400" b="0" i="0" u="none" strike="noStrike" dirty="0" err="1">
                          <a:solidFill>
                            <a:srgbClr val="000000"/>
                          </a:solidFill>
                          <a:effectLst/>
                          <a:latin typeface="Times New Roman" panose="02020603050405020304" pitchFamily="18" charset="0"/>
                        </a:rPr>
                        <a:t>Diagnosis</a:t>
                      </a:r>
                      <a:r>
                        <a:rPr lang="fr-FR" sz="1400" b="0" i="0" u="none" strike="noStrike" dirty="0">
                          <a:solidFill>
                            <a:srgbClr val="000000"/>
                          </a:solidFill>
                          <a:effectLst/>
                          <a:latin typeface="Times New Roman" panose="02020603050405020304" pitchFamily="18" charset="0"/>
                        </a:rPr>
                        <a:t> Section (V3) (</a:t>
                      </a:r>
                      <a:r>
                        <a:rPr lang="fr-FR" sz="1400" b="0" i="0" u="none" strike="noStrike" dirty="0" err="1">
                          <a:solidFill>
                            <a:srgbClr val="000000"/>
                          </a:solidFill>
                          <a:effectLst/>
                          <a:latin typeface="Times New Roman" panose="02020603050405020304" pitchFamily="18" charset="0"/>
                        </a:rPr>
                        <a:t>optional</a:t>
                      </a:r>
                      <a:r>
                        <a:rPr lang="fr-FR" sz="1400" b="0" i="0" u="none" strike="noStrike" dirty="0">
                          <a:solidFill>
                            <a:srgbClr val="000000"/>
                          </a:solidFill>
                          <a:effectLst/>
                          <a:latin typeface="Times New Roman" panose="02020603050405020304" pitchFamily="18" charset="0"/>
                        </a:rPr>
                        <a:t>)</a:t>
                      </a:r>
                    </a:p>
                  </a:txBody>
                  <a:tcPr marL="6350" marR="6350" marT="6350" marB="0" anchor="b">
                    <a:lnL>
                      <a:noFill/>
                    </a:lnL>
                    <a:lnR>
                      <a:noFill/>
                    </a:lnR>
                    <a:lnT>
                      <a:noFill/>
                    </a:lnT>
                    <a:lnB>
                      <a:noFill/>
                    </a:lnB>
                  </a:tcPr>
                </a:tc>
                <a:extLst>
                  <a:ext uri="{0D108BD9-81ED-4DB2-BD59-A6C34878D82A}">
                    <a16:rowId xmlns:a16="http://schemas.microsoft.com/office/drawing/2014/main" val="81136037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Encounters Section (entries required) (V3) (optional)</a:t>
                      </a:r>
                    </a:p>
                  </a:txBody>
                  <a:tcPr marL="6350" marR="6350" marT="6350" marB="0" anchor="b">
                    <a:lnL>
                      <a:noFill/>
                    </a:lnL>
                    <a:lnR>
                      <a:noFill/>
                    </a:lnR>
                    <a:lnT>
                      <a:noFill/>
                    </a:lnT>
                    <a:lnB>
                      <a:noFill/>
                    </a:lnB>
                  </a:tcPr>
                </a:tc>
                <a:extLst>
                  <a:ext uri="{0D108BD9-81ED-4DB2-BD59-A6C34878D82A}">
                    <a16:rowId xmlns:a16="http://schemas.microsoft.com/office/drawing/2014/main" val="3764678869"/>
                  </a:ext>
                </a:extLst>
              </a:tr>
              <a:tr h="165440">
                <a:tc>
                  <a:txBody>
                    <a:bodyPr/>
                    <a:lstStyle/>
                    <a:p>
                      <a:pPr algn="l" fontAlgn="b"/>
                      <a:r>
                        <a:rPr lang="en-US" sz="1400" b="0" i="0" u="none" strike="noStrike">
                          <a:solidFill>
                            <a:srgbClr val="000000"/>
                          </a:solidFill>
                          <a:effectLst/>
                          <a:latin typeface="Times New Roman" panose="02020603050405020304" pitchFamily="18" charset="0"/>
                        </a:rPr>
                        <a:t>Family History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89589095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Functional Status Section (V2) (optional)</a:t>
                      </a:r>
                    </a:p>
                  </a:txBody>
                  <a:tcPr marL="6350" marR="6350" marT="6350" marB="0" anchor="b">
                    <a:lnL>
                      <a:noFill/>
                    </a:lnL>
                    <a:lnR>
                      <a:noFill/>
                    </a:lnR>
                    <a:lnT>
                      <a:noFill/>
                    </a:lnT>
                    <a:lnB>
                      <a:noFill/>
                    </a:lnB>
                    <a:solidFill>
                      <a:srgbClr val="FFFF00"/>
                    </a:solidFill>
                  </a:tcPr>
                </a:tc>
                <a:extLst>
                  <a:ext uri="{0D108BD9-81ED-4DB2-BD59-A6C34878D82A}">
                    <a16:rowId xmlns:a16="http://schemas.microsoft.com/office/drawing/2014/main" val="627519796"/>
                  </a:ext>
                </a:extLst>
              </a:tr>
              <a:tr h="165440">
                <a:tc>
                  <a:txBody>
                    <a:bodyPr/>
                    <a:lstStyle/>
                    <a:p>
                      <a:pPr algn="l" fontAlgn="b"/>
                      <a:r>
                        <a:rPr lang="en-US" sz="1400" b="0" i="0" u="none" strike="noStrike">
                          <a:solidFill>
                            <a:srgbClr val="000000"/>
                          </a:solidFill>
                          <a:effectLst/>
                          <a:latin typeface="Times New Roman" panose="02020603050405020304" pitchFamily="18" charset="0"/>
                        </a:rPr>
                        <a:t>General Status Section (optional)</a:t>
                      </a:r>
                    </a:p>
                  </a:txBody>
                  <a:tcPr marL="6350" marR="6350" marT="6350" marB="0" anchor="b">
                    <a:lnL>
                      <a:noFill/>
                    </a:lnL>
                    <a:lnR>
                      <a:noFill/>
                    </a:lnR>
                    <a:lnT>
                      <a:noFill/>
                    </a:lnT>
                    <a:lnB>
                      <a:noFill/>
                    </a:lnB>
                  </a:tcPr>
                </a:tc>
                <a:extLst>
                  <a:ext uri="{0D108BD9-81ED-4DB2-BD59-A6C34878D82A}">
                    <a16:rowId xmlns:a16="http://schemas.microsoft.com/office/drawing/2014/main" val="348308167"/>
                  </a:ext>
                </a:extLst>
              </a:tr>
              <a:tr h="165440">
                <a:tc>
                  <a:txBody>
                    <a:bodyPr/>
                    <a:lstStyle/>
                    <a:p>
                      <a:pPr algn="l" fontAlgn="b"/>
                      <a:r>
                        <a:rPr lang="en-US" sz="1400" b="0" i="0" u="none" strike="noStrike">
                          <a:solidFill>
                            <a:srgbClr val="000000"/>
                          </a:solidFill>
                          <a:effectLst/>
                          <a:latin typeface="Times New Roman" panose="02020603050405020304" pitchFamily="18" charset="0"/>
                        </a:rPr>
                        <a:t>History of Present Illness Section (optional)</a:t>
                      </a:r>
                    </a:p>
                  </a:txBody>
                  <a:tcPr marL="6350" marR="6350" marT="6350" marB="0" anchor="b">
                    <a:lnL>
                      <a:noFill/>
                    </a:lnL>
                    <a:lnR>
                      <a:noFill/>
                    </a:lnR>
                    <a:lnT>
                      <a:noFill/>
                    </a:lnT>
                    <a:lnB>
                      <a:noFill/>
                    </a:lnB>
                  </a:tcPr>
                </a:tc>
                <a:extLst>
                  <a:ext uri="{0D108BD9-81ED-4DB2-BD59-A6C34878D82A}">
                    <a16:rowId xmlns:a16="http://schemas.microsoft.com/office/drawing/2014/main" val="2648374841"/>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Immunizations Section (entries optional) (V3) (optional)</a:t>
                      </a:r>
                    </a:p>
                  </a:txBody>
                  <a:tcPr marL="6350" marR="6350" marT="6350" marB="0" anchor="b">
                    <a:lnL>
                      <a:noFill/>
                    </a:lnL>
                    <a:lnR>
                      <a:noFill/>
                    </a:lnR>
                    <a:lnT>
                      <a:noFill/>
                    </a:lnT>
                    <a:lnB>
                      <a:noFill/>
                    </a:lnB>
                  </a:tcPr>
                </a:tc>
                <a:extLst>
                  <a:ext uri="{0D108BD9-81ED-4DB2-BD59-A6C34878D82A}">
                    <a16:rowId xmlns:a16="http://schemas.microsoft.com/office/drawing/2014/main" val="8504902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Medical Equipment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368595477"/>
                  </a:ext>
                </a:extLst>
              </a:tr>
            </a:tbl>
          </a:graphicData>
        </a:graphic>
      </p:graphicFrame>
      <p:graphicFrame>
        <p:nvGraphicFramePr>
          <p:cNvPr id="13" name="Content Placeholder 12">
            <a:extLst>
              <a:ext uri="{FF2B5EF4-FFF2-40B4-BE49-F238E27FC236}">
                <a16:creationId xmlns:a16="http://schemas.microsoft.com/office/drawing/2014/main" id="{D2E9593F-8A21-402A-84A6-CCFD3A42C4DB}"/>
              </a:ext>
            </a:extLst>
          </p:cNvPr>
          <p:cNvGraphicFramePr>
            <a:graphicFrameLocks noGrp="1"/>
          </p:cNvGraphicFramePr>
          <p:nvPr>
            <p:ph sz="half" idx="2"/>
            <p:extLst>
              <p:ext uri="{D42A27DB-BD31-4B8C-83A1-F6EECF244321}">
                <p14:modId xmlns:p14="http://schemas.microsoft.com/office/powerpoint/2010/main" val="1971336522"/>
              </p:ext>
            </p:extLst>
          </p:nvPr>
        </p:nvGraphicFramePr>
        <p:xfrm>
          <a:off x="6586063" y="2045970"/>
          <a:ext cx="3987800" cy="3075940"/>
        </p:xfrm>
        <a:graphic>
          <a:graphicData uri="http://schemas.openxmlformats.org/drawingml/2006/table">
            <a:tbl>
              <a:tblPr/>
              <a:tblGrid>
                <a:gridCol w="3987800">
                  <a:extLst>
                    <a:ext uri="{9D8B030D-6E8A-4147-A177-3AD203B41FA5}">
                      <a16:colId xmlns:a16="http://schemas.microsoft.com/office/drawing/2014/main" val="1026654040"/>
                    </a:ext>
                  </a:extLst>
                </a:gridCol>
              </a:tblGrid>
              <a:tr h="165100">
                <a:tc>
                  <a:txBody>
                    <a:bodyPr/>
                    <a:lstStyle/>
                    <a:p>
                      <a:pPr algn="l" fontAlgn="b"/>
                      <a:r>
                        <a:rPr lang="en-US" sz="1400" b="0" i="0" u="none" strike="noStrike" dirty="0">
                          <a:solidFill>
                            <a:srgbClr val="000000"/>
                          </a:solidFill>
                          <a:effectLst/>
                          <a:latin typeface="Times New Roman" panose="02020603050405020304" pitchFamily="18" charset="0"/>
                        </a:rPr>
                        <a:t>Medications Section (entries required) (V2) (required)</a:t>
                      </a:r>
                    </a:p>
                  </a:txBody>
                  <a:tcPr marL="6350" marR="6350" marT="6350" marB="0" anchor="b">
                    <a:lnL>
                      <a:noFill/>
                    </a:lnL>
                    <a:lnR>
                      <a:noFill/>
                    </a:lnR>
                    <a:lnT>
                      <a:noFill/>
                    </a:lnT>
                    <a:lnB>
                      <a:noFill/>
                    </a:lnB>
                  </a:tcPr>
                </a:tc>
                <a:extLst>
                  <a:ext uri="{0D108BD9-81ED-4DB2-BD59-A6C34878D82A}">
                    <a16:rowId xmlns:a16="http://schemas.microsoft.com/office/drawing/2014/main" val="393672812"/>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Mental Status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3082807194"/>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Nutrition Section (optional)</a:t>
                      </a:r>
                    </a:p>
                  </a:txBody>
                  <a:tcPr marL="6350" marR="6350" marT="6350" marB="0" anchor="b">
                    <a:lnL>
                      <a:noFill/>
                    </a:lnL>
                    <a:lnR>
                      <a:noFill/>
                    </a:lnR>
                    <a:lnT>
                      <a:noFill/>
                    </a:lnT>
                    <a:lnB>
                      <a:noFill/>
                    </a:lnB>
                  </a:tcPr>
                </a:tc>
                <a:extLst>
                  <a:ext uri="{0D108BD9-81ED-4DB2-BD59-A6C34878D82A}">
                    <a16:rowId xmlns:a16="http://schemas.microsoft.com/office/drawing/2014/main" val="3531675843"/>
                  </a:ext>
                </a:extLst>
              </a:tr>
              <a:tr h="165100">
                <a:tc>
                  <a:txBody>
                    <a:bodyPr/>
                    <a:lstStyle/>
                    <a:p>
                      <a:pPr algn="l" fontAlgn="b"/>
                      <a:r>
                        <a:rPr lang="en-US" sz="1400" b="0" i="0" u="none" strike="noStrike">
                          <a:solidFill>
                            <a:srgbClr val="000000"/>
                          </a:solidFill>
                          <a:effectLst/>
                          <a:latin typeface="Times New Roman" panose="02020603050405020304" pitchFamily="18" charset="0"/>
                        </a:rPr>
                        <a:t>Past Medical History (V3) (optional)</a:t>
                      </a:r>
                    </a:p>
                  </a:txBody>
                  <a:tcPr marL="6350" marR="6350" marT="6350" marB="0" anchor="b">
                    <a:lnL>
                      <a:noFill/>
                    </a:lnL>
                    <a:lnR>
                      <a:noFill/>
                    </a:lnR>
                    <a:lnT>
                      <a:noFill/>
                    </a:lnT>
                    <a:lnB>
                      <a:noFill/>
                    </a:lnB>
                  </a:tcPr>
                </a:tc>
                <a:extLst>
                  <a:ext uri="{0D108BD9-81ED-4DB2-BD59-A6C34878D82A}">
                    <a16:rowId xmlns:a16="http://schemas.microsoft.com/office/drawing/2014/main" val="1866354778"/>
                  </a:ext>
                </a:extLst>
              </a:tr>
              <a:tr h="190500">
                <a:tc>
                  <a:txBody>
                    <a:bodyPr/>
                    <a:lstStyle/>
                    <a:p>
                      <a:pPr algn="l" fontAlgn="b"/>
                      <a:r>
                        <a:rPr lang="en-US" sz="1400" b="0" i="0" u="none" strike="noStrike">
                          <a:solidFill>
                            <a:srgbClr val="000000"/>
                          </a:solidFill>
                          <a:effectLst/>
                          <a:latin typeface="Times New Roman" panose="02020603050405020304" pitchFamily="18" charset="0"/>
                        </a:rPr>
                        <a:t>Payers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2798437057"/>
                  </a:ext>
                </a:extLst>
              </a:tr>
              <a:tr h="165100">
                <a:tc>
                  <a:txBody>
                    <a:bodyPr/>
                    <a:lstStyle/>
                    <a:p>
                      <a:pPr algn="l" fontAlgn="b"/>
                      <a:r>
                        <a:rPr lang="en-US" sz="1400" b="0" i="0" u="none" strike="noStrike">
                          <a:solidFill>
                            <a:srgbClr val="000000"/>
                          </a:solidFill>
                          <a:effectLst/>
                          <a:latin typeface="Times New Roman" panose="02020603050405020304" pitchFamily="18" charset="0"/>
                        </a:rPr>
                        <a:t>Physical Exam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2985874492"/>
                  </a:ext>
                </a:extLst>
              </a:tr>
              <a:tr h="165100">
                <a:tc>
                  <a:txBody>
                    <a:bodyPr/>
                    <a:lstStyle/>
                    <a:p>
                      <a:pPr algn="l" fontAlgn="b"/>
                      <a:r>
                        <a:rPr lang="en-US" sz="1400" b="0" i="0" u="none" strike="noStrike">
                          <a:solidFill>
                            <a:srgbClr val="000000"/>
                          </a:solidFill>
                          <a:effectLst/>
                          <a:latin typeface="Times New Roman" panose="02020603050405020304" pitchFamily="18" charset="0"/>
                        </a:rPr>
                        <a:t>Plan of Treatment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1116408459"/>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Problem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63498374"/>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Procedures Section (entries required) (V2) (optional)</a:t>
                      </a:r>
                    </a:p>
                  </a:txBody>
                  <a:tcPr marL="6350" marR="6350" marT="6350" marB="0" anchor="b">
                    <a:lnL>
                      <a:noFill/>
                    </a:lnL>
                    <a:lnR>
                      <a:noFill/>
                    </a:lnR>
                    <a:lnT>
                      <a:noFill/>
                    </a:lnT>
                    <a:lnB>
                      <a:noFill/>
                    </a:lnB>
                  </a:tcPr>
                </a:tc>
                <a:extLst>
                  <a:ext uri="{0D108BD9-81ED-4DB2-BD59-A6C34878D82A}">
                    <a16:rowId xmlns:a16="http://schemas.microsoft.com/office/drawing/2014/main" val="3724413514"/>
                  </a:ext>
                </a:extLst>
              </a:tr>
              <a:tr h="165100">
                <a:tc>
                  <a:txBody>
                    <a:bodyPr/>
                    <a:lstStyle/>
                    <a:p>
                      <a:pPr algn="l" fontAlgn="b"/>
                      <a:r>
                        <a:rPr lang="en-US" sz="1400" b="0" i="0" u="none" strike="noStrike">
                          <a:solidFill>
                            <a:srgbClr val="000000"/>
                          </a:solidFill>
                          <a:effectLst/>
                          <a:latin typeface="Times New Roman" panose="02020603050405020304" pitchFamily="18" charset="0"/>
                        </a:rPr>
                        <a:t>Reason for Referral Section (V2) (required)</a:t>
                      </a:r>
                    </a:p>
                  </a:txBody>
                  <a:tcPr marL="6350" marR="6350" marT="6350" marB="0" anchor="b">
                    <a:lnL>
                      <a:noFill/>
                    </a:lnL>
                    <a:lnR>
                      <a:noFill/>
                    </a:lnR>
                    <a:lnT>
                      <a:noFill/>
                    </a:lnT>
                    <a:lnB>
                      <a:noFill/>
                    </a:lnB>
                  </a:tcPr>
                </a:tc>
                <a:extLst>
                  <a:ext uri="{0D108BD9-81ED-4DB2-BD59-A6C34878D82A}">
                    <a16:rowId xmlns:a16="http://schemas.microsoft.com/office/drawing/2014/main" val="364514846"/>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Results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3949437684"/>
                  </a:ext>
                </a:extLst>
              </a:tr>
              <a:tr h="165100">
                <a:tc>
                  <a:txBody>
                    <a:bodyPr/>
                    <a:lstStyle/>
                    <a:p>
                      <a:pPr algn="l" fontAlgn="b"/>
                      <a:r>
                        <a:rPr lang="en-US" sz="1400" b="0" i="0" u="none" strike="noStrike">
                          <a:solidFill>
                            <a:srgbClr val="000000"/>
                          </a:solidFill>
                          <a:effectLst/>
                          <a:latin typeface="Times New Roman" panose="02020603050405020304" pitchFamily="18" charset="0"/>
                        </a:rPr>
                        <a:t>Review of Systems Section (optional)</a:t>
                      </a:r>
                    </a:p>
                  </a:txBody>
                  <a:tcPr marL="6350" marR="6350" marT="6350" marB="0" anchor="b">
                    <a:lnL>
                      <a:noFill/>
                    </a:lnL>
                    <a:lnR>
                      <a:noFill/>
                    </a:lnR>
                    <a:lnT>
                      <a:noFill/>
                    </a:lnT>
                    <a:lnB>
                      <a:noFill/>
                    </a:lnB>
                  </a:tcPr>
                </a:tc>
                <a:extLst>
                  <a:ext uri="{0D108BD9-81ED-4DB2-BD59-A6C34878D82A}">
                    <a16:rowId xmlns:a16="http://schemas.microsoft.com/office/drawing/2014/main" val="1376974223"/>
                  </a:ext>
                </a:extLst>
              </a:tr>
              <a:tr h="165100">
                <a:tc>
                  <a:txBody>
                    <a:bodyPr/>
                    <a:lstStyle/>
                    <a:p>
                      <a:pPr algn="l" fontAlgn="b"/>
                      <a:r>
                        <a:rPr lang="en-US" sz="1400" b="0" i="0" u="none" strike="noStrike">
                          <a:solidFill>
                            <a:srgbClr val="000000"/>
                          </a:solidFill>
                          <a:effectLst/>
                          <a:latin typeface="Times New Roman" panose="02020603050405020304" pitchFamily="18" charset="0"/>
                        </a:rPr>
                        <a:t>Social History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1576353490"/>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Vital Signs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9065767"/>
                  </a:ext>
                </a:extLst>
              </a:tr>
            </a:tbl>
          </a:graphicData>
        </a:graphic>
      </p:graphicFrame>
      <p:sp>
        <p:nvSpPr>
          <p:cNvPr id="2" name="TextBox 1">
            <a:extLst>
              <a:ext uri="{FF2B5EF4-FFF2-40B4-BE49-F238E27FC236}">
                <a16:creationId xmlns:a16="http://schemas.microsoft.com/office/drawing/2014/main" id="{1A27D11F-852D-DD47-8B17-64EA7F93352B}"/>
              </a:ext>
            </a:extLst>
          </p:cNvPr>
          <p:cNvSpPr txBox="1"/>
          <p:nvPr/>
        </p:nvSpPr>
        <p:spPr>
          <a:xfrm>
            <a:off x="6995160" y="5749290"/>
            <a:ext cx="3355406" cy="369332"/>
          </a:xfrm>
          <a:prstGeom prst="rect">
            <a:avLst/>
          </a:prstGeom>
          <a:noFill/>
        </p:spPr>
        <p:txBody>
          <a:bodyPr wrap="none" rtlCol="0">
            <a:spAutoFit/>
          </a:bodyPr>
          <a:lstStyle/>
          <a:p>
            <a:r>
              <a:rPr lang="en-US" dirty="0"/>
              <a:t>Source: Zabrina Gonzaga, Lantana</a:t>
            </a:r>
          </a:p>
        </p:txBody>
      </p:sp>
    </p:spTree>
    <p:extLst>
      <p:ext uri="{BB962C8B-B14F-4D97-AF65-F5344CB8AC3E}">
        <p14:creationId xmlns:p14="http://schemas.microsoft.com/office/powerpoint/2010/main" val="2141022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1E329DA-3747-CC40-AA19-E6681E900A28}"/>
              </a:ext>
            </a:extLst>
          </p:cNvPr>
          <p:cNvSpPr/>
          <p:nvPr/>
        </p:nvSpPr>
        <p:spPr>
          <a:xfrm>
            <a:off x="217170" y="1600200"/>
            <a:ext cx="1107567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1F8E907-D0F2-9346-8133-DCD241447CF0}"/>
              </a:ext>
            </a:extLst>
          </p:cNvPr>
          <p:cNvPicPr>
            <a:picLocks noChangeAspect="1"/>
          </p:cNvPicPr>
          <p:nvPr/>
        </p:nvPicPr>
        <p:blipFill>
          <a:blip r:embed="rId2"/>
          <a:stretch>
            <a:fillRect/>
          </a:stretch>
        </p:blipFill>
        <p:spPr>
          <a:xfrm>
            <a:off x="355623" y="0"/>
            <a:ext cx="8491197" cy="6255483"/>
          </a:xfrm>
          <a:prstGeom prst="rect">
            <a:avLst/>
          </a:prstGeom>
        </p:spPr>
      </p:pic>
      <p:pic>
        <p:nvPicPr>
          <p:cNvPr id="7" name="Picture 6">
            <a:extLst>
              <a:ext uri="{FF2B5EF4-FFF2-40B4-BE49-F238E27FC236}">
                <a16:creationId xmlns:a16="http://schemas.microsoft.com/office/drawing/2014/main" id="{54FBC44E-4ACE-D840-9515-8C10187D8BE4}"/>
              </a:ext>
            </a:extLst>
          </p:cNvPr>
          <p:cNvPicPr>
            <a:picLocks noChangeAspect="1"/>
          </p:cNvPicPr>
          <p:nvPr/>
        </p:nvPicPr>
        <p:blipFill>
          <a:blip r:embed="rId3"/>
          <a:stretch>
            <a:fillRect/>
          </a:stretch>
        </p:blipFill>
        <p:spPr>
          <a:xfrm>
            <a:off x="9253220" y="171026"/>
            <a:ext cx="1701800" cy="1155700"/>
          </a:xfrm>
          <a:prstGeom prst="rect">
            <a:avLst/>
          </a:prstGeom>
        </p:spPr>
      </p:pic>
      <p:pic>
        <p:nvPicPr>
          <p:cNvPr id="8" name="Picture 7">
            <a:extLst>
              <a:ext uri="{FF2B5EF4-FFF2-40B4-BE49-F238E27FC236}">
                <a16:creationId xmlns:a16="http://schemas.microsoft.com/office/drawing/2014/main" id="{3A6A9BCB-F3E6-F24D-868E-C60A8B4687B2}"/>
              </a:ext>
            </a:extLst>
          </p:cNvPr>
          <p:cNvPicPr>
            <a:picLocks noChangeAspect="1"/>
          </p:cNvPicPr>
          <p:nvPr/>
        </p:nvPicPr>
        <p:blipFill>
          <a:blip r:embed="rId4"/>
          <a:stretch>
            <a:fillRect/>
          </a:stretch>
        </p:blipFill>
        <p:spPr>
          <a:xfrm>
            <a:off x="8845550" y="2429241"/>
            <a:ext cx="2311400" cy="698500"/>
          </a:xfrm>
          <a:prstGeom prst="rect">
            <a:avLst/>
          </a:prstGeom>
        </p:spPr>
      </p:pic>
      <p:sp>
        <p:nvSpPr>
          <p:cNvPr id="10" name="TextBox 9">
            <a:extLst>
              <a:ext uri="{FF2B5EF4-FFF2-40B4-BE49-F238E27FC236}">
                <a16:creationId xmlns:a16="http://schemas.microsoft.com/office/drawing/2014/main" id="{C517F857-075A-EE41-8FA1-5EF9E1A27644}"/>
              </a:ext>
            </a:extLst>
          </p:cNvPr>
          <p:cNvSpPr txBox="1"/>
          <p:nvPr/>
        </p:nvSpPr>
        <p:spPr>
          <a:xfrm>
            <a:off x="8985273" y="5029202"/>
            <a:ext cx="3188630" cy="646331"/>
          </a:xfrm>
          <a:prstGeom prst="rect">
            <a:avLst/>
          </a:prstGeom>
          <a:noFill/>
        </p:spPr>
        <p:txBody>
          <a:bodyPr wrap="none" rtlCol="0">
            <a:spAutoFit/>
          </a:bodyPr>
          <a:lstStyle/>
          <a:p>
            <a:r>
              <a:rPr lang="en-US" dirty="0"/>
              <a:t>Source:  Terrence O’Malley, MD,</a:t>
            </a:r>
          </a:p>
          <a:p>
            <a:r>
              <a:rPr lang="en-US" dirty="0"/>
              <a:t>Partners Healthcare</a:t>
            </a:r>
          </a:p>
        </p:txBody>
      </p:sp>
    </p:spTree>
    <p:extLst>
      <p:ext uri="{BB962C8B-B14F-4D97-AF65-F5344CB8AC3E}">
        <p14:creationId xmlns:p14="http://schemas.microsoft.com/office/powerpoint/2010/main" val="390218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193D-0197-7A4B-AB75-5C213671F828}"/>
              </a:ext>
            </a:extLst>
          </p:cNvPr>
          <p:cNvSpPr>
            <a:spLocks noGrp="1"/>
          </p:cNvSpPr>
          <p:nvPr>
            <p:ph type="title"/>
          </p:nvPr>
        </p:nvSpPr>
        <p:spPr/>
        <p:txBody>
          <a:bodyPr>
            <a:normAutofit/>
          </a:bodyPr>
          <a:lstStyle/>
          <a:p>
            <a:r>
              <a:rPr lang="en-US" dirty="0">
                <a:solidFill>
                  <a:schemeClr val="tx1"/>
                </a:solidFill>
              </a:rPr>
              <a:t>High Priority C-CDA Transfer Summary Data Elements</a:t>
            </a:r>
            <a:endParaRPr lang="en-US" dirty="0"/>
          </a:p>
        </p:txBody>
      </p:sp>
      <p:graphicFrame>
        <p:nvGraphicFramePr>
          <p:cNvPr id="6" name="Content Placeholder 5">
            <a:extLst>
              <a:ext uri="{FF2B5EF4-FFF2-40B4-BE49-F238E27FC236}">
                <a16:creationId xmlns:a16="http://schemas.microsoft.com/office/drawing/2014/main" id="{9863079B-2DDA-EA42-BDF1-37C57DFEDF8C}"/>
              </a:ext>
            </a:extLst>
          </p:cNvPr>
          <p:cNvGraphicFramePr>
            <a:graphicFrameLocks noGrp="1"/>
          </p:cNvGraphicFramePr>
          <p:nvPr>
            <p:ph idx="1"/>
            <p:extLst>
              <p:ext uri="{D42A27DB-BD31-4B8C-83A1-F6EECF244321}">
                <p14:modId xmlns:p14="http://schemas.microsoft.com/office/powerpoint/2010/main" val="1648298377"/>
              </p:ext>
            </p:extLst>
          </p:nvPr>
        </p:nvGraphicFramePr>
        <p:xfrm>
          <a:off x="1096962" y="1846263"/>
          <a:ext cx="10687368" cy="4623119"/>
        </p:xfrm>
        <a:graphic>
          <a:graphicData uri="http://schemas.openxmlformats.org/drawingml/2006/table">
            <a:tbl>
              <a:tblPr firstRow="1" bandRow="1">
                <a:tableStyleId>{5C22544A-7EE6-4342-B048-85BDC9FD1C3A}</a:tableStyleId>
              </a:tblPr>
              <a:tblGrid>
                <a:gridCol w="5343684">
                  <a:extLst>
                    <a:ext uri="{9D8B030D-6E8A-4147-A177-3AD203B41FA5}">
                      <a16:colId xmlns:a16="http://schemas.microsoft.com/office/drawing/2014/main" val="1348896396"/>
                    </a:ext>
                  </a:extLst>
                </a:gridCol>
                <a:gridCol w="5343684">
                  <a:extLst>
                    <a:ext uri="{9D8B030D-6E8A-4147-A177-3AD203B41FA5}">
                      <a16:colId xmlns:a16="http://schemas.microsoft.com/office/drawing/2014/main" val="1911394164"/>
                    </a:ext>
                  </a:extLst>
                </a:gridCol>
              </a:tblGrid>
              <a:tr h="340553">
                <a:tc>
                  <a:txBody>
                    <a:bodyPr/>
                    <a:lstStyle/>
                    <a:p>
                      <a:r>
                        <a:rPr lang="en-US" sz="1600" dirty="0">
                          <a:latin typeface="+mn-lt"/>
                        </a:rPr>
                        <a:t>Data Element</a:t>
                      </a:r>
                    </a:p>
                  </a:txBody>
                  <a:tcPr/>
                </a:tc>
                <a:tc>
                  <a:txBody>
                    <a:bodyPr/>
                    <a:lstStyle/>
                    <a:p>
                      <a:r>
                        <a:rPr lang="en-US" sz="1600" dirty="0">
                          <a:latin typeface="+mn-lt"/>
                        </a:rPr>
                        <a:t>FHIR Equivalent</a:t>
                      </a:r>
                    </a:p>
                  </a:txBody>
                  <a:tcPr/>
                </a:tc>
                <a:extLst>
                  <a:ext uri="{0D108BD9-81ED-4DB2-BD59-A6C34878D82A}">
                    <a16:rowId xmlns:a16="http://schemas.microsoft.com/office/drawing/2014/main" val="3402302625"/>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Allergies and Intolerances Section (entries required) (V3) (required)</a:t>
                      </a:r>
                    </a:p>
                  </a:txBody>
                  <a:tcPr/>
                </a:tc>
                <a:tc>
                  <a:txBody>
                    <a:bodyPr/>
                    <a:lstStyle/>
                    <a:p>
                      <a:r>
                        <a:rPr lang="en-US" sz="1600" dirty="0">
                          <a:latin typeface="+mn-lt"/>
                        </a:rPr>
                        <a:t>HL7 Patient Care Working Group: </a:t>
                      </a:r>
                      <a:r>
                        <a:rPr lang="en-US" sz="1600" dirty="0">
                          <a:solidFill>
                            <a:srgbClr val="0070C0"/>
                          </a:solidFill>
                          <a:latin typeface="+mn-lt"/>
                          <a:hlinkClick r:id="rId3">
                            <a:extLst>
                              <a:ext uri="{A12FA001-AC4F-418D-AE19-62706E023703}">
                                <ahyp:hlinkClr xmlns:ahyp="http://schemas.microsoft.com/office/drawing/2018/hyperlinkcolor" val="tx"/>
                              </a:ext>
                            </a:extLst>
                          </a:hlinkClick>
                        </a:rPr>
                        <a:t>https://www.hl7.org/fhir/allergyintolerance.html</a:t>
                      </a:r>
                      <a:endParaRPr lang="en-US" sz="1600" dirty="0">
                        <a:solidFill>
                          <a:srgbClr val="0070C0"/>
                        </a:solidFill>
                        <a:latin typeface="+mn-lt"/>
                      </a:endParaRPr>
                    </a:p>
                  </a:txBody>
                  <a:tcPr/>
                </a:tc>
                <a:extLst>
                  <a:ext uri="{0D108BD9-81ED-4DB2-BD59-A6C34878D82A}">
                    <a16:rowId xmlns:a16="http://schemas.microsoft.com/office/drawing/2014/main" val="3111543379"/>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Assessment and Plan Section (V2) (optional)</a:t>
                      </a:r>
                    </a:p>
                  </a:txBody>
                  <a:tcPr/>
                </a:tc>
                <a:tc>
                  <a:txBody>
                    <a:bodyPr/>
                    <a:lstStyle/>
                    <a:p>
                      <a:r>
                        <a:rPr lang="en-US" sz="1600" dirty="0">
                          <a:latin typeface="+mn-lt"/>
                        </a:rPr>
                        <a:t>CARIN Alliance: Health Care Plan (unclear whether they are addressing LTPAC)</a:t>
                      </a:r>
                    </a:p>
                  </a:txBody>
                  <a:tcPr>
                    <a:pattFill prst="dkUpDiag">
                      <a:fgClr>
                        <a:srgbClr val="92D050"/>
                      </a:fgClr>
                      <a:bgClr>
                        <a:schemeClr val="bg1"/>
                      </a:bgClr>
                    </a:pattFill>
                  </a:tcPr>
                </a:tc>
                <a:extLst>
                  <a:ext uri="{0D108BD9-81ED-4DB2-BD59-A6C34878D82A}">
                    <a16:rowId xmlns:a16="http://schemas.microsoft.com/office/drawing/2014/main" val="2263562429"/>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600" b="0" i="0" u="none" strike="noStrike" dirty="0" err="1">
                          <a:solidFill>
                            <a:srgbClr val="000000"/>
                          </a:solidFill>
                          <a:effectLst/>
                          <a:latin typeface="+mn-lt"/>
                        </a:rPr>
                        <a:t>Discharge</a:t>
                      </a:r>
                      <a:r>
                        <a:rPr lang="fr-FR" sz="1600" b="0" i="0" u="none" strike="noStrike" dirty="0">
                          <a:solidFill>
                            <a:srgbClr val="000000"/>
                          </a:solidFill>
                          <a:effectLst/>
                          <a:latin typeface="+mn-lt"/>
                        </a:rPr>
                        <a:t> </a:t>
                      </a:r>
                      <a:r>
                        <a:rPr lang="fr-FR" sz="1600" b="0" i="0" u="none" strike="noStrike" dirty="0" err="1">
                          <a:solidFill>
                            <a:srgbClr val="000000"/>
                          </a:solidFill>
                          <a:effectLst/>
                          <a:latin typeface="+mn-lt"/>
                        </a:rPr>
                        <a:t>Diagnosis</a:t>
                      </a:r>
                      <a:r>
                        <a:rPr lang="fr-FR" sz="1600" b="0" i="0" u="none" strike="noStrike" dirty="0">
                          <a:solidFill>
                            <a:srgbClr val="000000"/>
                          </a:solidFill>
                          <a:effectLst/>
                          <a:latin typeface="+mn-lt"/>
                        </a:rPr>
                        <a:t> Section (V3) (</a:t>
                      </a:r>
                      <a:r>
                        <a:rPr lang="fr-FR" sz="1600" b="0" i="0" u="none" strike="noStrike" dirty="0" err="1">
                          <a:solidFill>
                            <a:srgbClr val="000000"/>
                          </a:solidFill>
                          <a:effectLst/>
                          <a:latin typeface="+mn-lt"/>
                        </a:rPr>
                        <a:t>optional</a:t>
                      </a:r>
                      <a:r>
                        <a:rPr lang="fr-FR" sz="1600" b="0" i="0" u="none" strike="noStrike" dirty="0">
                          <a:solidFill>
                            <a:srgbClr val="000000"/>
                          </a:solidFill>
                          <a:effectLst/>
                          <a:latin typeface="+mn-lt"/>
                        </a:rPr>
                        <a:t>)</a:t>
                      </a:r>
                    </a:p>
                  </a:txBody>
                  <a:tcPr/>
                </a:tc>
                <a:tc>
                  <a:txBody>
                    <a:bodyPr/>
                    <a:lstStyle/>
                    <a:p>
                      <a:r>
                        <a:rPr lang="en-US" sz="1600" dirty="0">
                          <a:latin typeface="+mn-lt"/>
                        </a:rPr>
                        <a:t>HL7 Patient Administration Working Group:</a:t>
                      </a:r>
                    </a:p>
                    <a:p>
                      <a:r>
                        <a:rPr lang="en-US" sz="1600" dirty="0">
                          <a:solidFill>
                            <a:srgbClr val="0070C0"/>
                          </a:solidFill>
                          <a:latin typeface="+mn-lt"/>
                          <a:hlinkClick r:id="rId4">
                            <a:extLst>
                              <a:ext uri="{A12FA001-AC4F-418D-AE19-62706E023703}">
                                <ahyp:hlinkClr xmlns:ahyp="http://schemas.microsoft.com/office/drawing/2018/hyperlinkcolor" val="tx"/>
                              </a:ext>
                            </a:extLst>
                          </a:hlinkClick>
                        </a:rPr>
                        <a:t>https://www.hl7.org/fhir/episodeofcare.html</a:t>
                      </a:r>
                      <a:endParaRPr lang="en-US" sz="1600" dirty="0">
                        <a:solidFill>
                          <a:srgbClr val="0070C0"/>
                        </a:solidFill>
                        <a:latin typeface="+mn-lt"/>
                      </a:endParaRPr>
                    </a:p>
                  </a:txBody>
                  <a:tcPr/>
                </a:tc>
                <a:extLst>
                  <a:ext uri="{0D108BD9-81ED-4DB2-BD59-A6C34878D82A}">
                    <a16:rowId xmlns:a16="http://schemas.microsoft.com/office/drawing/2014/main" val="3590558787"/>
                  </a:ext>
                </a:extLst>
              </a:tr>
              <a:tr h="839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Functional Status Section (V2) (optional)</a:t>
                      </a:r>
                    </a:p>
                  </a:txBody>
                  <a:tcP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70C0"/>
                          </a:solidFill>
                          <a:latin typeface="+mn-lt"/>
                          <a:hlinkClick r:id="rId5">
                            <a:extLst>
                              <a:ext uri="{A12FA001-AC4F-418D-AE19-62706E023703}">
                                <ahyp:hlinkClr xmlns:ahyp="http://schemas.microsoft.com/office/drawing/2018/hyperlinkcolor" val="tx"/>
                              </a:ext>
                            </a:extLst>
                          </a:hlinkClick>
                        </a:rPr>
                        <a:t>http://www.hl7.org/fhir/us/ccda/StructureDefinition-CCDA-on-FHIR-Discharge-Summary.html</a:t>
                      </a:r>
                      <a:r>
                        <a:rPr lang="en-US" sz="1600" dirty="0">
                          <a:solidFill>
                            <a:srgbClr val="0070C0"/>
                          </a:solidFill>
                          <a:latin typeface="+mn-lt"/>
                        </a:rPr>
                        <a:t> </a:t>
                      </a:r>
                      <a:r>
                        <a:rPr lang="en-US" sz="1600" dirty="0">
                          <a:latin typeface="+mn-lt"/>
                        </a:rPr>
                        <a:t>(old and not complete)</a:t>
                      </a:r>
                    </a:p>
                  </a:txBody>
                  <a:tcPr>
                    <a:solidFill>
                      <a:srgbClr val="FFFF00"/>
                    </a:solidFill>
                  </a:tcPr>
                </a:tc>
                <a:extLst>
                  <a:ext uri="{0D108BD9-81ED-4DB2-BD59-A6C34878D82A}">
                    <a16:rowId xmlns:a16="http://schemas.microsoft.com/office/drawing/2014/main" val="4106481892"/>
                  </a:ext>
                </a:extLst>
              </a:tr>
              <a:tr h="839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Medications Section (entries required) (V2) (required)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mn-lt"/>
                        </a:rPr>
                        <a:t>HL7 Pharmacy Working Group:</a:t>
                      </a:r>
                    </a:p>
                    <a:p>
                      <a:r>
                        <a:rPr lang="en-US" sz="1600" dirty="0">
                          <a:solidFill>
                            <a:srgbClr val="0070C0"/>
                          </a:solidFill>
                          <a:latin typeface="+mn-lt"/>
                          <a:hlinkClick r:id="rId6">
                            <a:extLst>
                              <a:ext uri="{A12FA001-AC4F-418D-AE19-62706E023703}">
                                <ahyp:hlinkClr xmlns:ahyp="http://schemas.microsoft.com/office/drawing/2018/hyperlinkcolor" val="tx"/>
                              </a:ext>
                            </a:extLst>
                          </a:hlinkClick>
                        </a:rPr>
                        <a:t>https://www.hl7.org/fhir/medication.html</a:t>
                      </a:r>
                      <a:endParaRPr lang="en-US" sz="1600" dirty="0">
                        <a:solidFill>
                          <a:srgbClr val="0070C0"/>
                        </a:solidFill>
                        <a:latin typeface="+mn-lt"/>
                      </a:endParaRPr>
                    </a:p>
                    <a:p>
                      <a:r>
                        <a:rPr lang="en-US" sz="1600" dirty="0">
                          <a:solidFill>
                            <a:srgbClr val="0070C0"/>
                          </a:solidFill>
                          <a:latin typeface="+mn-lt"/>
                          <a:hlinkClick r:id="rId7">
                            <a:extLst>
                              <a:ext uri="{A12FA001-AC4F-418D-AE19-62706E023703}">
                                <ahyp:hlinkClr xmlns:ahyp="http://schemas.microsoft.com/office/drawing/2018/hyperlinkcolor" val="tx"/>
                              </a:ext>
                            </a:extLst>
                          </a:hlinkClick>
                        </a:rPr>
                        <a:t>https://www.hl7.org/fhir/list.html</a:t>
                      </a:r>
                      <a:endParaRPr lang="en-US" sz="1600" dirty="0">
                        <a:solidFill>
                          <a:srgbClr val="0070C0"/>
                        </a:solidFill>
                        <a:latin typeface="+mn-lt"/>
                      </a:endParaRPr>
                    </a:p>
                  </a:txBody>
                  <a:tcPr/>
                </a:tc>
                <a:extLst>
                  <a:ext uri="{0D108BD9-81ED-4DB2-BD59-A6C34878D82A}">
                    <a16:rowId xmlns:a16="http://schemas.microsoft.com/office/drawing/2014/main" val="279352538"/>
                  </a:ext>
                </a:extLst>
              </a:tr>
              <a:tr h="839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Problem Section (entries required) (V3) (required)</a:t>
                      </a:r>
                    </a:p>
                  </a:txBody>
                  <a:tcPr>
                    <a:solidFill>
                      <a:srgbClr val="92D05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70C0"/>
                          </a:solidFill>
                          <a:latin typeface="+mn-lt"/>
                          <a:hlinkClick r:id="rId5">
                            <a:extLst>
                              <a:ext uri="{A12FA001-AC4F-418D-AE19-62706E023703}">
                                <ahyp:hlinkClr xmlns:ahyp="http://schemas.microsoft.com/office/drawing/2018/hyperlinkcolor" val="tx"/>
                              </a:ext>
                            </a:extLst>
                          </a:hlinkClick>
                        </a:rPr>
                        <a:t>http://www.hl7.org/fhir/us/ccda/StructureDefinition-CCDA-on-FHIR-Discharge-Summary.html</a:t>
                      </a:r>
                      <a:r>
                        <a:rPr lang="en-US" sz="1600" dirty="0">
                          <a:solidFill>
                            <a:srgbClr val="0070C0"/>
                          </a:solidFill>
                          <a:latin typeface="+mn-lt"/>
                        </a:rPr>
                        <a:t> </a:t>
                      </a:r>
                      <a:r>
                        <a:rPr lang="en-US" sz="1600" dirty="0">
                          <a:latin typeface="+mn-lt"/>
                        </a:rPr>
                        <a:t>(old and not complete)</a:t>
                      </a:r>
                      <a:endParaRPr lang="en-US" sz="1600" dirty="0">
                        <a:solidFill>
                          <a:srgbClr val="0070C0"/>
                        </a:solidFill>
                        <a:latin typeface="+mn-lt"/>
                      </a:endParaRPr>
                    </a:p>
                  </a:txBody>
                  <a:tcPr>
                    <a:solidFill>
                      <a:srgbClr val="92D050"/>
                    </a:solidFill>
                  </a:tcPr>
                </a:tc>
                <a:extLst>
                  <a:ext uri="{0D108BD9-81ED-4DB2-BD59-A6C34878D82A}">
                    <a16:rowId xmlns:a16="http://schemas.microsoft.com/office/drawing/2014/main" val="908071855"/>
                  </a:ext>
                </a:extLst>
              </a:tr>
            </a:tbl>
          </a:graphicData>
        </a:graphic>
      </p:graphicFrame>
    </p:spTree>
    <p:extLst>
      <p:ext uri="{BB962C8B-B14F-4D97-AF65-F5344CB8AC3E}">
        <p14:creationId xmlns:p14="http://schemas.microsoft.com/office/powerpoint/2010/main" val="3106364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B22997-5041-410A-BAB5-2AC0CA0591B6}"/>
              </a:ext>
            </a:extLst>
          </p:cNvPr>
          <p:cNvSpPr>
            <a:spLocks noGrp="1"/>
          </p:cNvSpPr>
          <p:nvPr>
            <p:ph type="title"/>
          </p:nvPr>
        </p:nvSpPr>
        <p:spPr/>
        <p:txBody>
          <a:bodyPr/>
          <a:lstStyle/>
          <a:p>
            <a:r>
              <a:rPr lang="en-US" dirty="0"/>
              <a:t>Patient	</a:t>
            </a:r>
          </a:p>
        </p:txBody>
      </p:sp>
      <p:sp>
        <p:nvSpPr>
          <p:cNvPr id="5" name="Text Placeholder 4">
            <a:extLst>
              <a:ext uri="{FF2B5EF4-FFF2-40B4-BE49-F238E27FC236}">
                <a16:creationId xmlns:a16="http://schemas.microsoft.com/office/drawing/2014/main" id="{B9B44C6B-3F35-473C-9AB7-4BFA4D3562E3}"/>
              </a:ext>
            </a:extLst>
          </p:cNvPr>
          <p:cNvSpPr>
            <a:spLocks noGrp="1"/>
          </p:cNvSpPr>
          <p:nvPr>
            <p:ph type="body" idx="1"/>
          </p:nvPr>
        </p:nvSpPr>
        <p:spPr/>
        <p:txBody>
          <a:bodyPr/>
          <a:lstStyle/>
          <a:p>
            <a:r>
              <a:rPr lang="en-US" dirty="0"/>
              <a:t>Ms. Smith and her perspective</a:t>
            </a:r>
          </a:p>
        </p:txBody>
      </p:sp>
    </p:spTree>
    <p:extLst>
      <p:ext uri="{BB962C8B-B14F-4D97-AF65-F5344CB8AC3E}">
        <p14:creationId xmlns:p14="http://schemas.microsoft.com/office/powerpoint/2010/main" val="4193870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B032C-E5D5-4C82-AAAA-12504190DD3D}"/>
              </a:ext>
            </a:extLst>
          </p:cNvPr>
          <p:cNvSpPr>
            <a:spLocks noGrp="1"/>
          </p:cNvSpPr>
          <p:nvPr>
            <p:ph type="title"/>
          </p:nvPr>
        </p:nvSpPr>
        <p:spPr/>
        <p:txBody>
          <a:bodyPr/>
          <a:lstStyle/>
          <a:p>
            <a:r>
              <a:rPr lang="en-US" dirty="0">
                <a:solidFill>
                  <a:schemeClr val="tx1"/>
                </a:solidFill>
              </a:rPr>
              <a:t>Social History</a:t>
            </a:r>
          </a:p>
        </p:txBody>
      </p:sp>
      <p:sp>
        <p:nvSpPr>
          <p:cNvPr id="3" name="Content Placeholder 2">
            <a:extLst>
              <a:ext uri="{FF2B5EF4-FFF2-40B4-BE49-F238E27FC236}">
                <a16:creationId xmlns:a16="http://schemas.microsoft.com/office/drawing/2014/main" id="{295BF318-6253-4D05-95D0-6E7CF150D76E}"/>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US" dirty="0">
                <a:solidFill>
                  <a:schemeClr val="tx1"/>
                </a:solidFill>
              </a:rPr>
              <a:t>  Ms. Smith is a 68 year old white female widow </a:t>
            </a:r>
          </a:p>
          <a:p>
            <a:pPr lvl="1">
              <a:buFont typeface="Arial" panose="020B0604020202020204" pitchFamily="34" charset="0"/>
              <a:buChar char="•"/>
            </a:pPr>
            <a:r>
              <a:rPr lang="en-US" dirty="0">
                <a:solidFill>
                  <a:schemeClr val="tx1"/>
                </a:solidFill>
              </a:rPr>
              <a:t>Retired 3 years ago</a:t>
            </a:r>
          </a:p>
          <a:p>
            <a:pPr lvl="1">
              <a:buFont typeface="Arial" panose="020B0604020202020204" pitchFamily="34" charset="0"/>
              <a:buChar char="•"/>
            </a:pPr>
            <a:r>
              <a:rPr lang="en-US" dirty="0">
                <a:solidFill>
                  <a:schemeClr val="tx1"/>
                </a:solidFill>
              </a:rPr>
              <a:t>Moved from Maryland to Texas. </a:t>
            </a:r>
          </a:p>
          <a:p>
            <a:pPr>
              <a:buFont typeface="Wingdings" panose="05000000000000000000" pitchFamily="2" charset="2"/>
              <a:buChar char="Ø"/>
            </a:pPr>
            <a:r>
              <a:rPr lang="en-US" dirty="0">
                <a:solidFill>
                  <a:schemeClr val="tx1"/>
                </a:solidFill>
              </a:rPr>
              <a:t> Prior to her retirement, she worked as a receptionist in a hotel lobby</a:t>
            </a:r>
          </a:p>
          <a:p>
            <a:pPr lvl="1">
              <a:buFont typeface="Arial" panose="020B0604020202020204" pitchFamily="34" charset="0"/>
              <a:buChar char="•"/>
            </a:pPr>
            <a:r>
              <a:rPr lang="en-US" dirty="0">
                <a:solidFill>
                  <a:schemeClr val="tx1"/>
                </a:solidFill>
              </a:rPr>
              <a:t>Depends on her social security check as her primary </a:t>
            </a:r>
            <a:r>
              <a:rPr lang="en-US">
                <a:solidFill>
                  <a:schemeClr val="tx1"/>
                </a:solidFill>
              </a:rPr>
              <a:t>source of </a:t>
            </a:r>
            <a:r>
              <a:rPr lang="en-US" dirty="0">
                <a:solidFill>
                  <a:schemeClr val="tx1"/>
                </a:solidFill>
              </a:rPr>
              <a:t>income</a:t>
            </a:r>
          </a:p>
          <a:p>
            <a:pPr>
              <a:buFont typeface="Wingdings" panose="05000000000000000000" pitchFamily="2" charset="2"/>
              <a:buChar char="Ø"/>
            </a:pPr>
            <a:r>
              <a:rPr lang="en-US" dirty="0">
                <a:solidFill>
                  <a:schemeClr val="tx1"/>
                </a:solidFill>
              </a:rPr>
              <a:t> Patient lives alone</a:t>
            </a:r>
          </a:p>
          <a:p>
            <a:pPr lvl="1">
              <a:buFont typeface="Arial" panose="020B0604020202020204" pitchFamily="34" charset="0"/>
              <a:buChar char="•"/>
            </a:pPr>
            <a:r>
              <a:rPr lang="en-US" dirty="0">
                <a:solidFill>
                  <a:schemeClr val="tx1"/>
                </a:solidFill>
              </a:rPr>
              <a:t>Remains independent in her Activities of Daily Living (ADLs)</a:t>
            </a:r>
          </a:p>
          <a:p>
            <a:pPr lvl="1">
              <a:buFont typeface="Arial" panose="020B0604020202020204" pitchFamily="34" charset="0"/>
              <a:buChar char="•"/>
            </a:pPr>
            <a:r>
              <a:rPr lang="en-US" dirty="0">
                <a:solidFill>
                  <a:schemeClr val="tx1"/>
                </a:solidFill>
              </a:rPr>
              <a:t>Functionally independent with a cane</a:t>
            </a:r>
          </a:p>
          <a:p>
            <a:pPr lvl="1">
              <a:buFont typeface="Arial" panose="020B0604020202020204" pitchFamily="34" charset="0"/>
              <a:buChar char="•"/>
            </a:pPr>
            <a:r>
              <a:rPr lang="en-US" dirty="0">
                <a:solidFill>
                  <a:schemeClr val="tx1"/>
                </a:solidFill>
              </a:rPr>
              <a:t>Drives her own car to get to medical appointments</a:t>
            </a:r>
          </a:p>
          <a:p>
            <a:pPr lvl="1">
              <a:buFont typeface="Arial" panose="020B0604020202020204" pitchFamily="34" charset="0"/>
              <a:buChar char="•"/>
            </a:pPr>
            <a:r>
              <a:rPr lang="en-US" dirty="0">
                <a:solidFill>
                  <a:schemeClr val="tx1"/>
                </a:solidFill>
              </a:rPr>
              <a:t>Increasingly reliant on friends to drive her, due to intermittent dyspnea and blurry vision in her right eye </a:t>
            </a:r>
          </a:p>
          <a:p>
            <a:pPr>
              <a:buFont typeface="Wingdings" panose="05000000000000000000" pitchFamily="2" charset="2"/>
              <a:buChar char="Ø"/>
            </a:pPr>
            <a:r>
              <a:rPr lang="en-US" dirty="0">
                <a:solidFill>
                  <a:schemeClr val="tx1"/>
                </a:solidFill>
              </a:rPr>
              <a:t> She has two children, a son and a daughter, who still reside in Maryland </a:t>
            </a:r>
          </a:p>
          <a:p>
            <a:pPr lvl="1">
              <a:buFont typeface="Arial" panose="020B0604020202020204" pitchFamily="34" charset="0"/>
              <a:buChar char="•"/>
            </a:pPr>
            <a:r>
              <a:rPr lang="en-US" dirty="0">
                <a:solidFill>
                  <a:schemeClr val="tx1"/>
                </a:solidFill>
              </a:rPr>
              <a:t>Daughter works as an accountant, is married and has children</a:t>
            </a:r>
          </a:p>
          <a:p>
            <a:pPr lvl="1">
              <a:buFont typeface="Arial" panose="020B0604020202020204" pitchFamily="34" charset="0"/>
              <a:buChar char="•"/>
            </a:pPr>
            <a:r>
              <a:rPr lang="en-US" dirty="0">
                <a:solidFill>
                  <a:schemeClr val="tx1"/>
                </a:solidFill>
              </a:rPr>
              <a:t>Son lives alone and works as a lawyer</a:t>
            </a:r>
          </a:p>
          <a:p>
            <a:pPr lvl="1">
              <a:buFont typeface="Arial" panose="020B0604020202020204" pitchFamily="34" charset="0"/>
              <a:buChar char="•"/>
            </a:pPr>
            <a:r>
              <a:rPr lang="en-US" dirty="0">
                <a:solidFill>
                  <a:schemeClr val="tx1"/>
                </a:solidFill>
              </a:rPr>
              <a:t>Communication is poor between family members and Ms. Smith rarely discusses her healthcare with them</a:t>
            </a:r>
          </a:p>
        </p:txBody>
      </p:sp>
    </p:spTree>
    <p:extLst>
      <p:ext uri="{BB962C8B-B14F-4D97-AF65-F5344CB8AC3E}">
        <p14:creationId xmlns:p14="http://schemas.microsoft.com/office/powerpoint/2010/main" val="2680167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EB066-C3ED-4319-A25B-AAA4A2DF274A}"/>
              </a:ext>
            </a:extLst>
          </p:cNvPr>
          <p:cNvSpPr>
            <a:spLocks noGrp="1"/>
          </p:cNvSpPr>
          <p:nvPr>
            <p:ph type="title"/>
          </p:nvPr>
        </p:nvSpPr>
        <p:spPr/>
        <p:txBody>
          <a:bodyPr/>
          <a:lstStyle/>
          <a:p>
            <a:r>
              <a:rPr lang="en-US" dirty="0">
                <a:solidFill>
                  <a:schemeClr val="tx1"/>
                </a:solidFill>
              </a:rPr>
              <a:t>Medical History</a:t>
            </a:r>
          </a:p>
        </p:txBody>
      </p:sp>
      <p:sp>
        <p:nvSpPr>
          <p:cNvPr id="3" name="Content Placeholder 2">
            <a:extLst>
              <a:ext uri="{FF2B5EF4-FFF2-40B4-BE49-F238E27FC236}">
                <a16:creationId xmlns:a16="http://schemas.microsoft.com/office/drawing/2014/main" id="{A61E4250-D1DF-4C6D-A94B-799DEFEDD343}"/>
              </a:ext>
            </a:extLst>
          </p:cNvPr>
          <p:cNvSpPr>
            <a:spLocks noGrp="1"/>
          </p:cNvSpPr>
          <p:nvPr>
            <p:ph idx="1"/>
          </p:nvPr>
        </p:nvSpPr>
        <p:spPr/>
        <p:txBody>
          <a:bodyPr/>
          <a:lstStyle/>
          <a:p>
            <a:r>
              <a:rPr lang="en-US" b="1" dirty="0">
                <a:solidFill>
                  <a:schemeClr val="tx1"/>
                </a:solidFill>
              </a:rPr>
              <a:t>PAST MEDICAL HISTORY</a:t>
            </a:r>
            <a:endParaRPr lang="en-US" dirty="0">
              <a:solidFill>
                <a:schemeClr val="tx1"/>
              </a:solidFill>
            </a:endParaRPr>
          </a:p>
          <a:p>
            <a:r>
              <a:rPr lang="en-US" dirty="0">
                <a:solidFill>
                  <a:schemeClr val="tx1"/>
                </a:solidFill>
              </a:rPr>
              <a:t>Patient leads a sedentary lifestyle and follows a poor diet with little exercise, which is a result of low health literacy, poor social support and multiple comorbidities. Patient has also started to experience frequent falls due to the osteoarthritis of the right hip. Patient was diagnosed with the following while she was in Maryland:   </a:t>
            </a:r>
          </a:p>
          <a:p>
            <a:r>
              <a:rPr lang="en-US" dirty="0">
                <a:solidFill>
                  <a:schemeClr val="tx1"/>
                </a:solidFill>
              </a:rPr>
              <a:t>• </a:t>
            </a:r>
            <a:r>
              <a:rPr lang="en-US" b="1" dirty="0">
                <a:solidFill>
                  <a:schemeClr val="tx1"/>
                </a:solidFill>
              </a:rPr>
              <a:t>Hypertension 				• Depression </a:t>
            </a:r>
          </a:p>
          <a:p>
            <a:r>
              <a:rPr lang="en-US" b="1" dirty="0">
                <a:solidFill>
                  <a:schemeClr val="tx1"/>
                </a:solidFill>
              </a:rPr>
              <a:t>• Hyperlipidemia			• Cataracts </a:t>
            </a:r>
          </a:p>
          <a:p>
            <a:r>
              <a:rPr lang="en-US" b="1" dirty="0">
                <a:solidFill>
                  <a:schemeClr val="tx1"/>
                </a:solidFill>
              </a:rPr>
              <a:t>• Stage 3 chronic kidney disease 		• Osteoarthritis</a:t>
            </a:r>
          </a:p>
          <a:p>
            <a:r>
              <a:rPr lang="en-US" b="1" dirty="0">
                <a:solidFill>
                  <a:schemeClr val="tx1"/>
                </a:solidFill>
              </a:rPr>
              <a:t>• Ischemic heart disease 			• Type II diabetes </a:t>
            </a:r>
            <a:endParaRPr lang="en-US" dirty="0">
              <a:solidFill>
                <a:schemeClr val="tx1"/>
              </a:solidFill>
            </a:endParaRPr>
          </a:p>
        </p:txBody>
      </p:sp>
    </p:spTree>
    <p:extLst>
      <p:ext uri="{BB962C8B-B14F-4D97-AF65-F5344CB8AC3E}">
        <p14:creationId xmlns:p14="http://schemas.microsoft.com/office/powerpoint/2010/main" val="2514993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BDDEC-6DC7-4F6F-AB66-42D127CF6302}"/>
              </a:ext>
            </a:extLst>
          </p:cNvPr>
          <p:cNvSpPr>
            <a:spLocks noGrp="1"/>
          </p:cNvSpPr>
          <p:nvPr>
            <p:ph type="title"/>
          </p:nvPr>
        </p:nvSpPr>
        <p:spPr/>
        <p:txBody>
          <a:bodyPr/>
          <a:lstStyle/>
          <a:p>
            <a:r>
              <a:rPr lang="en-US" dirty="0">
                <a:solidFill>
                  <a:schemeClr val="tx1"/>
                </a:solidFill>
              </a:rPr>
              <a:t>Current Medications</a:t>
            </a:r>
          </a:p>
        </p:txBody>
      </p:sp>
      <p:sp>
        <p:nvSpPr>
          <p:cNvPr id="3" name="Content Placeholder 2">
            <a:extLst>
              <a:ext uri="{FF2B5EF4-FFF2-40B4-BE49-F238E27FC236}">
                <a16:creationId xmlns:a16="http://schemas.microsoft.com/office/drawing/2014/main" id="{A8FECAE3-D536-4951-B157-82F4E85CD705}"/>
              </a:ext>
            </a:extLst>
          </p:cNvPr>
          <p:cNvSpPr>
            <a:spLocks noGrp="1"/>
          </p:cNvSpPr>
          <p:nvPr>
            <p:ph idx="1"/>
          </p:nvPr>
        </p:nvSpPr>
        <p:spPr/>
        <p:txBody>
          <a:bodyPr/>
          <a:lstStyle/>
          <a:p>
            <a:r>
              <a:rPr lang="en-US" dirty="0">
                <a:solidFill>
                  <a:schemeClr val="tx1"/>
                </a:solidFill>
              </a:rPr>
              <a:t>Patient has a complex medication list, which contributes to poor adherence.</a:t>
            </a:r>
            <a:endParaRPr lang="en-US" b="1" dirty="0">
              <a:solidFill>
                <a:schemeClr val="tx1"/>
              </a:solidFill>
            </a:endParaRPr>
          </a:p>
          <a:p>
            <a:r>
              <a:rPr lang="en-US" b="1" dirty="0">
                <a:solidFill>
                  <a:schemeClr val="tx1"/>
                </a:solidFill>
              </a:rPr>
              <a:t>• Lisinopril 40mg twice a day		 • Glargine 24 units SQ nightly </a:t>
            </a:r>
          </a:p>
          <a:p>
            <a:r>
              <a:rPr lang="en-US" b="1" dirty="0">
                <a:solidFill>
                  <a:schemeClr val="tx1"/>
                </a:solidFill>
              </a:rPr>
              <a:t>• Atorvastatin 40mg nightly	    	 • Insulin 3 units with each meal</a:t>
            </a:r>
          </a:p>
          <a:p>
            <a:r>
              <a:rPr lang="en-US" b="1" dirty="0">
                <a:solidFill>
                  <a:schemeClr val="tx1"/>
                </a:solidFill>
              </a:rPr>
              <a:t>• Calcium 500mg daily			 • Sertraline 25mg nightly</a:t>
            </a:r>
          </a:p>
          <a:p>
            <a:r>
              <a:rPr lang="en-US" b="1" dirty="0">
                <a:solidFill>
                  <a:schemeClr val="tx1"/>
                </a:solidFill>
              </a:rPr>
              <a:t>• Vitamin D 800IU daily			 •</a:t>
            </a:r>
            <a:r>
              <a:rPr lang="en-US" b="1" dirty="0">
                <a:solidFill>
                  <a:srgbClr val="FF0000"/>
                </a:solidFill>
              </a:rPr>
              <a:t> </a:t>
            </a:r>
            <a:r>
              <a:rPr lang="en-US" b="1" dirty="0">
                <a:solidFill>
                  <a:schemeClr val="tx1"/>
                </a:solidFill>
              </a:rPr>
              <a:t>Tylenol 650mg every 6 hours or as needed</a:t>
            </a:r>
          </a:p>
          <a:p>
            <a:r>
              <a:rPr lang="en-US" b="1" dirty="0">
                <a:solidFill>
                  <a:schemeClr val="tx1"/>
                </a:solidFill>
              </a:rPr>
              <a:t>• Furosemide 20mg daily 	            	</a:t>
            </a:r>
          </a:p>
          <a:p>
            <a:r>
              <a:rPr lang="en-US" b="1" dirty="0">
                <a:solidFill>
                  <a:schemeClr val="tx1"/>
                </a:solidFill>
              </a:rPr>
              <a:t>• Ferrous Sulfate 325mg three times a day prior to meals	</a:t>
            </a:r>
            <a:r>
              <a:rPr lang="en-US" b="1" dirty="0"/>
              <a:t>	</a:t>
            </a:r>
            <a:endParaRPr lang="en-US" dirty="0">
              <a:solidFill>
                <a:schemeClr val="tx1"/>
              </a:solidFill>
            </a:endParaRPr>
          </a:p>
        </p:txBody>
      </p:sp>
    </p:spTree>
    <p:extLst>
      <p:ext uri="{BB962C8B-B14F-4D97-AF65-F5344CB8AC3E}">
        <p14:creationId xmlns:p14="http://schemas.microsoft.com/office/powerpoint/2010/main" val="3596693458"/>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ITRE_x0020_Sensitivity xmlns="http://schemas.microsoft.com/sharepoint/v3">Internal MITRE Information</MITRE_x0020_Sensitivity>
    <_Contributor xmlns="http://schemas.microsoft.com/sharepoint/v3/fields" xsi:nil="true"/>
    <Release_x0020_Statement xmlns="http://schemas.microsoft.com/sharepoint/v3">For Internal MITRE Use</Release_x0020_Statement>
    <fiscal_year xmlns="ba9988bd-10e2-4a39-8d16-ed6eb9f9083e">FY19</fiscal_year>
  </documentManagement>
</p:properties>
</file>

<file path=customXml/item3.xml><?xml version="1.0" encoding="utf-8"?>
<ct:contentTypeSchema xmlns:ct="http://schemas.microsoft.com/office/2006/metadata/contentType" xmlns:ma="http://schemas.microsoft.com/office/2006/metadata/properties/metaAttributes" ct:_="" ma:_="" ma:contentTypeName="MITRE Work" ma:contentTypeID="0x010100823A99C636F7423283FB0D200866C61300305FB80C47976C4B916AEC60E81206C0" ma:contentTypeVersion="3" ma:contentTypeDescription="Materials and documents that contain MITRE authored content and other content directly attributable to MITRE and its work" ma:contentTypeScope="" ma:versionID="2a92e56f0ad5ad08dc37a23d9f09ec13">
  <xsd:schema xmlns:xsd="http://www.w3.org/2001/XMLSchema" xmlns:xs="http://www.w3.org/2001/XMLSchema" xmlns:p="http://schemas.microsoft.com/office/2006/metadata/properties" xmlns:ns1="http://schemas.microsoft.com/sharepoint/v3" xmlns:ns2="http://schemas.microsoft.com/sharepoint/v3/fields" xmlns:ns3="ba9988bd-10e2-4a39-8d16-ed6eb9f9083e" targetNamespace="http://schemas.microsoft.com/office/2006/metadata/properties" ma:root="true" ma:fieldsID="534764579952a550a42652e8a364ba6e" ns1:_="" ns2:_="" ns3:_="">
    <xsd:import namespace="http://schemas.microsoft.com/sharepoint/v3"/>
    <xsd:import namespace="http://schemas.microsoft.com/sharepoint/v3/fields"/>
    <xsd:import namespace="ba9988bd-10e2-4a39-8d16-ed6eb9f9083e"/>
    <xsd:element name="properties">
      <xsd:complexType>
        <xsd:sequence>
          <xsd:element name="documentManagement">
            <xsd:complexType>
              <xsd:all>
                <xsd:element ref="ns2:_Contributor" minOccurs="0"/>
                <xsd:element ref="ns1:MITRE_x0020_Sensitivity"/>
                <xsd:element ref="ns1:Release_x0020_Statement"/>
                <xsd:element ref="ns3:fiscal_year"/>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MITRE_x0020_Sensitivity" ma:index="10" ma:displayName="Sensitivity" ma:default="Internal MITRE Information" ma:internalName="MITRE_x0020_Sensitivity">
      <xsd:simpleType>
        <xsd:restriction base="dms:Choice">
          <xsd:enumeration value="Public Information"/>
          <xsd:enumeration value="Internal MITRE Information"/>
          <xsd:enumeration value="Sensitive Information"/>
          <xsd:enumeration value="Highly Sensitive Information"/>
        </xsd:restriction>
      </xsd:simpleType>
    </xsd:element>
    <xsd:element name="Release_x0020_Statement" ma:index="11" ma:displayName="Release Statement" ma:default="For Internal MITRE Use" ma:internalName="Release_x0020_Statement">
      <xsd:simpleType>
        <xsd:union memberTypes="dms:Text">
          <xsd:simpleType>
            <xsd:restriction base="dms:Choice">
              <xsd:enumeration value="Approved for Public Release"/>
              <xsd:enumeration value="For Internal MITRE Use"/>
              <xsd:enumeration value="For Release to All Sponsors"/>
              <xsd:enumeration value="For Limited Internal MITRE Use"/>
              <xsd:enumeration value="For Limited External Release"/>
              <xsd:enumeration value="Privileged: Sensitive Personal Information"/>
              <xsd:enumeration value="MITRE Proprietary"/>
              <xsd:enumeration value="Source Selection Sensitive"/>
              <xsd:enumeration value="Restricted: Highly Sensitive Personal Information"/>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Contributor" ma:index="9" nillable="true" ma:displayName="Contributor" ma:description="One or more people or organizations that contributed to this resource" ma:internalName="_Contributor">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a9988bd-10e2-4a39-8d16-ed6eb9f9083e" elementFormDefault="qualified">
    <xsd:import namespace="http://schemas.microsoft.com/office/2006/documentManagement/types"/>
    <xsd:import namespace="http://schemas.microsoft.com/office/infopath/2007/PartnerControls"/>
    <xsd:element name="fiscal_year" ma:index="12" ma:displayName="Fiscal Year" ma:default="FY19" ma:format="Dropdown" ma:internalName="fiscal_year">
      <xsd:simpleType>
        <xsd:restriction base="dms:Choice">
          <xsd:enumeration value="FY19"/>
          <xsd:enumeration value="FY20"/>
        </xsd:restriction>
      </xsd:simpleType>
    </xsd:element>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index="8"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customXsn xmlns="http://schemas.microsoft.com/office/2006/metadata/customXsn">
  <xsnLocation/>
  <cached>True</cached>
  <openByDefault>True</openByDefault>
  <xsnScope/>
</customXsn>
</file>

<file path=customXml/itemProps1.xml><?xml version="1.0" encoding="utf-8"?>
<ds:datastoreItem xmlns:ds="http://schemas.openxmlformats.org/officeDocument/2006/customXml" ds:itemID="{40ACEDDD-DB55-4F60-A975-4A64090E8476}">
  <ds:schemaRefs>
    <ds:schemaRef ds:uri="http://schemas.microsoft.com/sharepoint/v3/contenttype/forms"/>
  </ds:schemaRefs>
</ds:datastoreItem>
</file>

<file path=customXml/itemProps2.xml><?xml version="1.0" encoding="utf-8"?>
<ds:datastoreItem xmlns:ds="http://schemas.openxmlformats.org/officeDocument/2006/customXml" ds:itemID="{B3DCC06B-20F3-4C83-960C-EC77C7277000}">
  <ds:schemaRefs>
    <ds:schemaRef ds:uri="http://schemas.microsoft.com/office/2006/metadata/properties"/>
    <ds:schemaRef ds:uri="ba9988bd-10e2-4a39-8d16-ed6eb9f9083e"/>
    <ds:schemaRef ds:uri="http://schemas.microsoft.com/sharepoint/v3"/>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sharepoint/v3/fields"/>
    <ds:schemaRef ds:uri="http://www.w3.org/XML/1998/namespace"/>
  </ds:schemaRefs>
</ds:datastoreItem>
</file>

<file path=customXml/itemProps3.xml><?xml version="1.0" encoding="utf-8"?>
<ds:datastoreItem xmlns:ds="http://schemas.openxmlformats.org/officeDocument/2006/customXml" ds:itemID="{0DC0CD24-39F3-45A8-9292-17C3EB3C3E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3/fields"/>
    <ds:schemaRef ds:uri="ba9988bd-10e2-4a39-8d16-ed6eb9f908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A45147BA-224B-4746-AADC-91BAFA62AFDD}">
  <ds:schemaRefs>
    <ds:schemaRef ds:uri="http://schemas.microsoft.com/office/2006/metadata/customXsn"/>
  </ds:schemaRefs>
</ds:datastoreItem>
</file>

<file path=docProps/app.xml><?xml version="1.0" encoding="utf-8"?>
<Properties xmlns="http://schemas.openxmlformats.org/officeDocument/2006/extended-properties" xmlns:vt="http://schemas.openxmlformats.org/officeDocument/2006/docPropsVTypes">
  <Template>Retrospect</Template>
  <TotalTime>3808</TotalTime>
  <Words>1891</Words>
  <Application>Microsoft Macintosh PowerPoint</Application>
  <PresentationFormat>Widescreen</PresentationFormat>
  <Paragraphs>190</Paragraphs>
  <Slides>28</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Times New Roman</vt:lpstr>
      <vt:lpstr>Wingdings</vt:lpstr>
      <vt:lpstr>Retrospect</vt:lpstr>
      <vt:lpstr>Transitions of Care Focused Use Case Scenario (example)</vt:lpstr>
      <vt:lpstr>The Patient Story</vt:lpstr>
      <vt:lpstr>Transfer Summary Data Elements based on Existing C-CDA specifications</vt:lpstr>
      <vt:lpstr>PowerPoint Presentation</vt:lpstr>
      <vt:lpstr>High Priority C-CDA Transfer Summary Data Elements</vt:lpstr>
      <vt:lpstr>Patient </vt:lpstr>
      <vt:lpstr>Social History</vt:lpstr>
      <vt:lpstr>Medical History</vt:lpstr>
      <vt:lpstr>Current Medications</vt:lpstr>
      <vt:lpstr>Typical Healthcare Follow Up</vt:lpstr>
      <vt:lpstr>Encounter with Hospital Providers</vt:lpstr>
      <vt:lpstr>Consistency in Assessments</vt:lpstr>
      <vt:lpstr>Considerations</vt:lpstr>
      <vt:lpstr>Ms. Smith’s Concerns</vt:lpstr>
      <vt:lpstr>Ms. Smith would like…</vt:lpstr>
      <vt:lpstr>Daughter</vt:lpstr>
      <vt:lpstr>Daughters Concerns</vt:lpstr>
      <vt:lpstr>Daughter Would Like…</vt:lpstr>
      <vt:lpstr>Case Manager/ Social Worker (CM/ SW)</vt:lpstr>
      <vt:lpstr>CM/ SW Concerns</vt:lpstr>
      <vt:lpstr>CM/ SW would like…</vt:lpstr>
      <vt:lpstr>Provider Persona</vt:lpstr>
      <vt:lpstr>Provider Concerns</vt:lpstr>
      <vt:lpstr>Provider would like…</vt:lpstr>
      <vt:lpstr>Payor</vt:lpstr>
      <vt:lpstr>Payor Concerns</vt:lpstr>
      <vt:lpstr>Payor would like…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Rizvi, Siama</dc:creator>
  <cp:lastModifiedBy>David Hill</cp:lastModifiedBy>
  <cp:revision>122</cp:revision>
  <dcterms:created xsi:type="dcterms:W3CDTF">2019-04-30T13:12:19Z</dcterms:created>
  <dcterms:modified xsi:type="dcterms:W3CDTF">2019-05-22T16:24:43Z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0x010100823A99C636F7423283FB0D200866C61300305FB80C47976C4B916AEC60E81206C0</vt:lpwstr>
  </property>
</Properties>
</file>

<file path=docProps/thumbnail.jpeg>
</file>